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662" r:id="rId2"/>
    <p:sldMasterId id="2147483660" r:id="rId3"/>
    <p:sldMasterId id="2147483659" r:id="rId4"/>
    <p:sldMasterId id="2147483706" r:id="rId5"/>
    <p:sldMasterId id="2147483718" r:id="rId6"/>
  </p:sldMasterIdLst>
  <p:notesMasterIdLst>
    <p:notesMasterId r:id="rId52"/>
  </p:notesMasterIdLst>
  <p:sldIdLst>
    <p:sldId id="257" r:id="rId7"/>
    <p:sldId id="297" r:id="rId8"/>
    <p:sldId id="298" r:id="rId9"/>
    <p:sldId id="299" r:id="rId10"/>
    <p:sldId id="300" r:id="rId11"/>
    <p:sldId id="301" r:id="rId12"/>
    <p:sldId id="260" r:id="rId13"/>
    <p:sldId id="262" r:id="rId14"/>
    <p:sldId id="261" r:id="rId15"/>
    <p:sldId id="263" r:id="rId16"/>
    <p:sldId id="304" r:id="rId17"/>
    <p:sldId id="268" r:id="rId18"/>
    <p:sldId id="270" r:id="rId19"/>
    <p:sldId id="272" r:id="rId20"/>
    <p:sldId id="295" r:id="rId21"/>
    <p:sldId id="271" r:id="rId22"/>
    <p:sldId id="258" r:id="rId23"/>
    <p:sldId id="269" r:id="rId24"/>
    <p:sldId id="259" r:id="rId25"/>
    <p:sldId id="273" r:id="rId26"/>
    <p:sldId id="278" r:id="rId27"/>
    <p:sldId id="286" r:id="rId28"/>
    <p:sldId id="296" r:id="rId29"/>
    <p:sldId id="279" r:id="rId30"/>
    <p:sldId id="282" r:id="rId31"/>
    <p:sldId id="274" r:id="rId32"/>
    <p:sldId id="280" r:id="rId33"/>
    <p:sldId id="303" r:id="rId34"/>
    <p:sldId id="275" r:id="rId35"/>
    <p:sldId id="302" r:id="rId36"/>
    <p:sldId id="283" r:id="rId37"/>
    <p:sldId id="287" r:id="rId38"/>
    <p:sldId id="276" r:id="rId39"/>
    <p:sldId id="277" r:id="rId40"/>
    <p:sldId id="281" r:id="rId41"/>
    <p:sldId id="289" r:id="rId42"/>
    <p:sldId id="291" r:id="rId43"/>
    <p:sldId id="288" r:id="rId44"/>
    <p:sldId id="293" r:id="rId45"/>
    <p:sldId id="292" r:id="rId46"/>
    <p:sldId id="290" r:id="rId47"/>
    <p:sldId id="266" r:id="rId48"/>
    <p:sldId id="267" r:id="rId49"/>
    <p:sldId id="305" r:id="rId50"/>
    <p:sldId id="306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006600"/>
    <a:srgbClr val="FF0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8" autoAdjust="0"/>
    <p:restoredTop sz="94072" autoAdjust="0"/>
  </p:normalViewPr>
  <p:slideViewPr>
    <p:cSldViewPr>
      <p:cViewPr varScale="1">
        <p:scale>
          <a:sx n="86" d="100"/>
          <a:sy n="86" d="100"/>
        </p:scale>
        <p:origin x="-12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7373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73732" name="Rectangle 1028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7373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7373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0"/>
                <a:cs typeface="新細明體" charset="0"/>
              </a:defRPr>
            </a:lvl1pPr>
          </a:lstStyle>
          <a:p>
            <a:fld id="{C0B3B254-769D-9340-88A3-27361726771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62869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771AD-4AFC-5A4D-AB01-411F21F1DE31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74754" name="Rectangle 1026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DA0CB-9A67-244F-B0EB-0F55C9E9B228}" type="slidenum">
              <a:rPr lang="zh-TW" altLang="en-US"/>
              <a:pPr/>
              <a:t>10</a:t>
            </a:fld>
            <a:endParaRPr lang="en-US" altLang="zh-TW"/>
          </a:p>
        </p:txBody>
      </p:sp>
      <p:sp>
        <p:nvSpPr>
          <p:cNvPr id="8397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Roman Empire: </a:t>
            </a:r>
            <a:r>
              <a:rPr lang="zh-TW" altLang="en-US">
                <a:ea typeface="新細明體" charset="0"/>
                <a:cs typeface="新細明體" charset="0"/>
              </a:rPr>
              <a:t>羅馬帝國。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3AE315-4608-6F4A-A98F-0E1BE30B43DE}" type="slidenum">
              <a:rPr lang="zh-TW" altLang="en-US"/>
              <a:pPr/>
              <a:t>11</a:t>
            </a:fld>
            <a:endParaRPr lang="en-US" altLang="zh-TW"/>
          </a:p>
        </p:txBody>
      </p:sp>
      <p:sp>
        <p:nvSpPr>
          <p:cNvPr id="1423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  <a:p>
            <a:r>
              <a:rPr lang="en-US" altLang="zh-TW">
                <a:ea typeface="新細明體" charset="0"/>
                <a:cs typeface="新細明體" charset="0"/>
              </a:rPr>
              <a:t>Citizens=</a:t>
            </a:r>
            <a:r>
              <a:rPr lang="zh-TW" altLang="en-US">
                <a:ea typeface="新細明體" charset="0"/>
                <a:cs typeface="新細明體" charset="0"/>
              </a:rPr>
              <a:t>公民，</a:t>
            </a:r>
            <a:r>
              <a:rPr lang="en-US" altLang="zh-TW">
                <a:ea typeface="新細明體" charset="0"/>
                <a:cs typeface="新細明體" charset="0"/>
              </a:rPr>
              <a:t>Non-Citizens=</a:t>
            </a:r>
            <a:r>
              <a:rPr lang="zh-TW" altLang="en-US">
                <a:ea typeface="新細明體" charset="0"/>
                <a:cs typeface="新細明體" charset="0"/>
              </a:rPr>
              <a:t>非公民，</a:t>
            </a:r>
            <a:r>
              <a:rPr lang="en-US" altLang="zh-TW">
                <a:ea typeface="新細明體" charset="0"/>
                <a:cs typeface="新細明體" charset="0"/>
              </a:rPr>
              <a:t>Slaves=</a:t>
            </a:r>
            <a:r>
              <a:rPr lang="zh-TW" altLang="en-US">
                <a:ea typeface="新細明體" charset="0"/>
                <a:cs typeface="新細明體" charset="0"/>
              </a:rPr>
              <a:t>奴隸</a:t>
            </a:r>
          </a:p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8A2B1-9A72-0642-8B4F-B03F3948858E}" type="slidenum">
              <a:rPr lang="zh-TW" altLang="en-US"/>
              <a:pPr/>
              <a:t>12</a:t>
            </a:fld>
            <a:endParaRPr lang="en-US" altLang="zh-TW"/>
          </a:p>
        </p:txBody>
      </p:sp>
      <p:sp>
        <p:nvSpPr>
          <p:cNvPr id="849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Gentiles </a:t>
            </a:r>
            <a:r>
              <a:rPr lang="zh-TW" altLang="en-US">
                <a:ea typeface="新細明體" charset="0"/>
                <a:cs typeface="新細明體" charset="0"/>
              </a:rPr>
              <a:t>外邦人  </a:t>
            </a:r>
            <a:r>
              <a:rPr lang="en-US" altLang="zh-TW">
                <a:ea typeface="新細明體" charset="0"/>
                <a:cs typeface="新細明體" charset="0"/>
              </a:rPr>
              <a:t>Jews </a:t>
            </a:r>
            <a:r>
              <a:rPr lang="zh-TW" altLang="en-US">
                <a:ea typeface="新細明體" charset="0"/>
                <a:cs typeface="新細明體" charset="0"/>
              </a:rPr>
              <a:t>猶太人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E62187-D240-0F4F-A11A-7CE5ECCB587E}" type="slidenum">
              <a:rPr lang="zh-TW" altLang="en-US"/>
              <a:pPr/>
              <a:t>13</a:t>
            </a:fld>
            <a:endParaRPr lang="en-US" altLang="zh-TW"/>
          </a:p>
        </p:txBody>
      </p:sp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Languages of the Roman Empire (</a:t>
            </a:r>
            <a:r>
              <a:rPr lang="zh-TW" altLang="en-US">
                <a:ea typeface="新細明體" charset="0"/>
                <a:cs typeface="新細明體" charset="0"/>
              </a:rPr>
              <a:t>羅馬帝國通用的語言</a:t>
            </a:r>
            <a:r>
              <a:rPr lang="en-US" altLang="zh-TW">
                <a:ea typeface="新細明體" charset="0"/>
                <a:cs typeface="新細明體" charset="0"/>
              </a:rPr>
              <a:t>) : Latin </a:t>
            </a:r>
            <a:r>
              <a:rPr lang="zh-TW" altLang="en-US">
                <a:ea typeface="新細明體" charset="0"/>
                <a:cs typeface="新細明體" charset="0"/>
              </a:rPr>
              <a:t>拉丁文， </a:t>
            </a:r>
            <a:r>
              <a:rPr lang="en-US" altLang="zh-TW">
                <a:ea typeface="新細明體" charset="0"/>
                <a:cs typeface="新細明體" charset="0"/>
              </a:rPr>
              <a:t>Greek </a:t>
            </a:r>
            <a:r>
              <a:rPr lang="zh-TW" altLang="en-US">
                <a:ea typeface="新細明體" charset="0"/>
                <a:cs typeface="新細明體" charset="0"/>
              </a:rPr>
              <a:t>希腊文， </a:t>
            </a:r>
            <a:r>
              <a:rPr lang="en-US" altLang="zh-TW">
                <a:ea typeface="新細明體" charset="0"/>
                <a:cs typeface="新細明體" charset="0"/>
              </a:rPr>
              <a:t>Aramaic </a:t>
            </a:r>
            <a:r>
              <a:rPr lang="zh-TW" altLang="en-US">
                <a:ea typeface="新細明體" charset="0"/>
                <a:cs typeface="新細明體" charset="0"/>
              </a:rPr>
              <a:t>亞蘭文。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DD69B0-BF45-ED48-8390-349580F00CD5}" type="slidenum">
              <a:rPr lang="zh-TW" altLang="en-US"/>
              <a:pPr/>
              <a:t>14</a:t>
            </a:fld>
            <a:endParaRPr lang="en-US" altLang="zh-TW"/>
          </a:p>
        </p:txBody>
      </p:sp>
      <p:sp>
        <p:nvSpPr>
          <p:cNvPr id="8704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43B356-CEA6-8341-B0EC-CE672C31E753}" type="slidenum">
              <a:rPr lang="zh-TW" altLang="en-US"/>
              <a:pPr/>
              <a:t>15</a:t>
            </a:fld>
            <a:endParaRPr lang="en-US" altLang="zh-TW"/>
          </a:p>
        </p:txBody>
      </p:sp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269CEA-7CCD-F248-ABC7-3706CE4900E7}" type="slidenum">
              <a:rPr lang="zh-TW" altLang="en-US"/>
              <a:pPr/>
              <a:t>16</a:t>
            </a:fld>
            <a:endParaRPr lang="en-US" altLang="zh-TW"/>
          </a:p>
        </p:txBody>
      </p:sp>
      <p:sp>
        <p:nvSpPr>
          <p:cNvPr id="8909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8F4558-9DCA-B141-B394-0101A68CE0B5}" type="slidenum">
              <a:rPr lang="zh-TW" altLang="en-US"/>
              <a:pPr/>
              <a:t>17</a:t>
            </a:fld>
            <a:endParaRPr lang="en-US" altLang="zh-TW"/>
          </a:p>
        </p:txBody>
      </p:sp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43EC31-1B6A-1E43-85E9-0EC8972598D4}" type="slidenum">
              <a:rPr lang="zh-TW" altLang="en-US"/>
              <a:pPr/>
              <a:t>18</a:t>
            </a:fld>
            <a:endParaRPr lang="en-US" altLang="zh-TW"/>
          </a:p>
        </p:txBody>
      </p:sp>
      <p:sp>
        <p:nvSpPr>
          <p:cNvPr id="911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Languages of the Empire:</a:t>
            </a:r>
            <a:r>
              <a:rPr lang="zh-TW" altLang="en-US">
                <a:ea typeface="新細明體" charset="0"/>
                <a:cs typeface="新細明體" charset="0"/>
              </a:rPr>
              <a:t>羅馬帝國通用的語言。</a:t>
            </a:r>
            <a:r>
              <a:rPr lang="en-US" altLang="zh-TW">
                <a:ea typeface="新細明體" charset="0"/>
                <a:cs typeface="新細明體" charset="0"/>
              </a:rPr>
              <a:t>Roman:</a:t>
            </a:r>
            <a:r>
              <a:rPr lang="zh-TW" altLang="en-US">
                <a:ea typeface="新細明體" charset="0"/>
                <a:cs typeface="新細明體" charset="0"/>
              </a:rPr>
              <a:t>羅馬帝國。</a:t>
            </a:r>
            <a:r>
              <a:rPr lang="en-US" altLang="zh-TW">
                <a:ea typeface="新細明體" charset="0"/>
                <a:cs typeface="新細明體" charset="0"/>
              </a:rPr>
              <a:t>Latin:</a:t>
            </a:r>
            <a:r>
              <a:rPr lang="zh-TW" altLang="en-US">
                <a:ea typeface="新細明體" charset="0"/>
                <a:cs typeface="新細明體" charset="0"/>
              </a:rPr>
              <a:t>拉丁文。</a:t>
            </a:r>
            <a:r>
              <a:rPr lang="en-US" altLang="zh-TW">
                <a:ea typeface="新細明體" charset="0"/>
                <a:cs typeface="新細明體" charset="0"/>
              </a:rPr>
              <a:t>Greek:</a:t>
            </a:r>
            <a:r>
              <a:rPr lang="zh-TW" altLang="en-US">
                <a:ea typeface="新細明體" charset="0"/>
                <a:cs typeface="新細明體" charset="0"/>
              </a:rPr>
              <a:t>希腊文。</a:t>
            </a:r>
            <a:r>
              <a:rPr lang="en-US" altLang="zh-TW">
                <a:ea typeface="新細明體" charset="0"/>
                <a:cs typeface="新細明體" charset="0"/>
              </a:rPr>
              <a:t>Aramaic:</a:t>
            </a:r>
            <a:r>
              <a:rPr lang="zh-TW" altLang="en-US">
                <a:ea typeface="新細明體" charset="0"/>
                <a:cs typeface="新細明體" charset="0"/>
              </a:rPr>
              <a:t>亞蘭文。</a:t>
            </a:r>
            <a:r>
              <a:rPr lang="en-US" altLang="zh-TW">
                <a:ea typeface="新細明體" charset="0"/>
                <a:cs typeface="新細明體" charset="0"/>
              </a:rPr>
              <a:t>Hebrew:</a:t>
            </a:r>
            <a:r>
              <a:rPr lang="zh-TW" altLang="en-US">
                <a:ea typeface="新細明體" charset="0"/>
                <a:cs typeface="新細明體" charset="0"/>
              </a:rPr>
              <a:t>希伯來文。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59318-02B3-BD4B-8F1B-D4F0ED28652F}" type="slidenum">
              <a:rPr lang="zh-TW" altLang="en-US"/>
              <a:pPr/>
              <a:t>19</a:t>
            </a:fld>
            <a:endParaRPr lang="en-US" altLang="zh-TW"/>
          </a:p>
        </p:txBody>
      </p:sp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Social Life: </a:t>
            </a:r>
            <a:r>
              <a:rPr lang="zh-TW" altLang="en-US">
                <a:ea typeface="新細明體" charset="0"/>
                <a:cs typeface="新細明體" charset="0"/>
              </a:rPr>
              <a:t>社會生活。</a:t>
            </a:r>
            <a:r>
              <a:rPr lang="en-US" altLang="zh-TW">
                <a:ea typeface="新細明體" charset="0"/>
                <a:cs typeface="新細明體" charset="0"/>
              </a:rPr>
              <a:t>Destination Rome:</a:t>
            </a:r>
            <a:r>
              <a:rPr lang="zh-TW" altLang="en-US">
                <a:ea typeface="新細明體" charset="0"/>
                <a:cs typeface="新細明體" charset="0"/>
              </a:rPr>
              <a:t>羅馬為終點。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37FCD-F630-B14D-9846-7C57E7A5BDB0}" type="slidenum">
              <a:rPr lang="zh-TW" altLang="en-US"/>
              <a:pPr/>
              <a:t>2</a:t>
            </a:fld>
            <a:endParaRPr lang="en-US" altLang="zh-TW"/>
          </a:p>
        </p:txBody>
      </p:sp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1574A-D002-D84D-ACE6-45BE55D35F69}" type="slidenum">
              <a:rPr lang="zh-TW" altLang="en-US"/>
              <a:pPr/>
              <a:t>20</a:t>
            </a:fld>
            <a:endParaRPr lang="en-US" altLang="zh-TW"/>
          </a:p>
        </p:txBody>
      </p:sp>
      <p:sp>
        <p:nvSpPr>
          <p:cNvPr id="931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B0D986-0E9E-6948-A153-1825ED5131E8}" type="slidenum">
              <a:rPr lang="zh-TW" altLang="en-US"/>
              <a:pPr/>
              <a:t>21</a:t>
            </a:fld>
            <a:endParaRPr lang="en-US" altLang="zh-TW"/>
          </a:p>
        </p:txBody>
      </p:sp>
      <p:sp>
        <p:nvSpPr>
          <p:cNvPr id="942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Bathroom:</a:t>
            </a:r>
            <a:r>
              <a:rPr lang="zh-TW" altLang="en-US">
                <a:ea typeface="新細明體" charset="0"/>
                <a:cs typeface="新細明體" charset="0"/>
              </a:rPr>
              <a:t>浴室。</a:t>
            </a:r>
            <a:r>
              <a:rPr lang="en-US" altLang="zh-TW">
                <a:ea typeface="新細明體" charset="0"/>
                <a:cs typeface="新細明體" charset="0"/>
              </a:rPr>
              <a:t>Massage room:</a:t>
            </a:r>
            <a:r>
              <a:rPr lang="zh-TW" altLang="en-US">
                <a:ea typeface="新細明體" charset="0"/>
                <a:cs typeface="新細明體" charset="0"/>
              </a:rPr>
              <a:t>按摩室。</a:t>
            </a:r>
            <a:r>
              <a:rPr lang="en-US" altLang="zh-TW">
                <a:ea typeface="新細明體" charset="0"/>
                <a:cs typeface="新細明體" charset="0"/>
              </a:rPr>
              <a:t>Country Garden:</a:t>
            </a:r>
            <a:r>
              <a:rPr lang="zh-TW" altLang="en-US">
                <a:ea typeface="新細明體" charset="0"/>
                <a:cs typeface="新細明體" charset="0"/>
              </a:rPr>
              <a:t>國家庭園。</a:t>
            </a:r>
            <a:r>
              <a:rPr lang="en-US" altLang="zh-TW">
                <a:ea typeface="新細明體" charset="0"/>
                <a:cs typeface="新細明體" charset="0"/>
              </a:rPr>
              <a:t>Turret:</a:t>
            </a:r>
            <a:r>
              <a:rPr lang="zh-TW" altLang="en-US">
                <a:ea typeface="新細明體" charset="0"/>
                <a:cs typeface="新細明體" charset="0"/>
              </a:rPr>
              <a:t>塔樓。</a:t>
            </a:r>
            <a:r>
              <a:rPr lang="en-US" altLang="zh-TW">
                <a:ea typeface="新細明體" charset="0"/>
                <a:cs typeface="新細明體" charset="0"/>
              </a:rPr>
              <a:t>Bedroom:</a:t>
            </a:r>
            <a:r>
              <a:rPr lang="zh-TW" altLang="en-US">
                <a:ea typeface="新細明體" charset="0"/>
                <a:cs typeface="新細明體" charset="0"/>
              </a:rPr>
              <a:t>卧室。</a:t>
            </a:r>
            <a:r>
              <a:rPr lang="en-US" altLang="zh-TW">
                <a:ea typeface="新細明體" charset="0"/>
                <a:cs typeface="新細明體" charset="0"/>
              </a:rPr>
              <a:t>Storeroom:</a:t>
            </a:r>
            <a:r>
              <a:rPr lang="zh-TW" altLang="en-US">
                <a:ea typeface="新細明體" charset="0"/>
                <a:cs typeface="新細明體" charset="0"/>
              </a:rPr>
              <a:t>貯藏室。</a:t>
            </a:r>
            <a:r>
              <a:rPr lang="en-US" altLang="zh-TW">
                <a:ea typeface="新細明體" charset="0"/>
                <a:cs typeface="新細明體" charset="0"/>
              </a:rPr>
              <a:t>Garden:</a:t>
            </a:r>
            <a:r>
              <a:rPr lang="zh-TW" altLang="en-US">
                <a:ea typeface="新細明體" charset="0"/>
                <a:cs typeface="新細明體" charset="0"/>
              </a:rPr>
              <a:t>花園。</a:t>
            </a:r>
            <a:r>
              <a:rPr lang="en-US" altLang="zh-TW">
                <a:ea typeface="新細明體" charset="0"/>
                <a:cs typeface="新細明體" charset="0"/>
              </a:rPr>
              <a:t>Atrium:</a:t>
            </a:r>
            <a:r>
              <a:rPr lang="zh-TW" altLang="en-US">
                <a:ea typeface="新細明體" charset="0"/>
                <a:cs typeface="新細明體" charset="0"/>
              </a:rPr>
              <a:t>古羅馬大宅的天井。</a:t>
            </a:r>
            <a:r>
              <a:rPr lang="en-US" altLang="zh-TW">
                <a:ea typeface="新細明體" charset="0"/>
                <a:cs typeface="新細明體" charset="0"/>
              </a:rPr>
              <a:t>Main courtyard:</a:t>
            </a:r>
            <a:r>
              <a:rPr lang="zh-TW" altLang="en-US">
                <a:ea typeface="新細明體" charset="0"/>
                <a:cs typeface="新細明體" charset="0"/>
              </a:rPr>
              <a:t>主要庭院。</a:t>
            </a:r>
            <a:r>
              <a:rPr lang="en-US" altLang="zh-TW">
                <a:ea typeface="新細明體" charset="0"/>
                <a:cs typeface="新細明體" charset="0"/>
              </a:rPr>
              <a:t>Guest Room:</a:t>
            </a:r>
            <a:r>
              <a:rPr lang="zh-TW" altLang="en-US">
                <a:ea typeface="新細明體" charset="0"/>
                <a:cs typeface="新細明體" charset="0"/>
              </a:rPr>
              <a:t>客人房。</a:t>
            </a:r>
            <a:r>
              <a:rPr lang="en-US" altLang="zh-TW">
                <a:ea typeface="新細明體" charset="0"/>
                <a:cs typeface="新細明體" charset="0"/>
              </a:rPr>
              <a:t>Beach:</a:t>
            </a:r>
            <a:r>
              <a:rPr lang="zh-TW" altLang="en-US">
                <a:ea typeface="新細明體" charset="0"/>
                <a:cs typeface="新細明體" charset="0"/>
              </a:rPr>
              <a:t>海灘。</a:t>
            </a:r>
            <a:r>
              <a:rPr lang="en-US" altLang="zh-TW">
                <a:ea typeface="新細明體" charset="0"/>
                <a:cs typeface="新細明體" charset="0"/>
              </a:rPr>
              <a:t>Dining room:</a:t>
            </a:r>
            <a:r>
              <a:rPr lang="zh-TW" altLang="en-US">
                <a:ea typeface="新細明體" charset="0"/>
                <a:cs typeface="新細明體" charset="0"/>
              </a:rPr>
              <a:t>廳。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ED3AD-77F7-A842-9D82-917278EE9E75}" type="slidenum">
              <a:rPr lang="zh-TW" altLang="en-US"/>
              <a:pPr/>
              <a:t>22</a:t>
            </a:fld>
            <a:endParaRPr lang="en-US" altLang="zh-TW"/>
          </a:p>
        </p:txBody>
      </p:sp>
      <p:sp>
        <p:nvSpPr>
          <p:cNvPr id="952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Seven steps to heaven, the Caracalla way:</a:t>
            </a:r>
            <a:r>
              <a:rPr lang="zh-TW" altLang="en-US">
                <a:ea typeface="新細明體" charset="0"/>
                <a:cs typeface="新細明體" charset="0"/>
              </a:rPr>
              <a:t>迦里迦拉的方式</a:t>
            </a:r>
            <a:r>
              <a:rPr lang="en-US" altLang="zh-TW">
                <a:ea typeface="新細明體" charset="0"/>
                <a:cs typeface="新細明體" charset="0"/>
              </a:rPr>
              <a:t>:</a:t>
            </a:r>
            <a:r>
              <a:rPr lang="zh-TW" altLang="en-US">
                <a:ea typeface="新細明體" charset="0"/>
                <a:cs typeface="新細明體" charset="0"/>
              </a:rPr>
              <a:t>七步到天堂。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31F93-3BC2-5A4B-86DF-45E46BE3BA41}" type="slidenum">
              <a:rPr lang="zh-TW" altLang="en-US"/>
              <a:pPr/>
              <a:t>23</a:t>
            </a:fld>
            <a:endParaRPr lang="en-US" altLang="zh-TW"/>
          </a:p>
        </p:txBody>
      </p:sp>
      <p:sp>
        <p:nvSpPr>
          <p:cNvPr id="9625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AD8219-DC18-4649-9C5A-05A4F69B1458}" type="slidenum">
              <a:rPr lang="zh-TW" altLang="en-US"/>
              <a:pPr/>
              <a:t>24</a:t>
            </a:fld>
            <a:endParaRPr lang="en-US" altLang="zh-TW"/>
          </a:p>
        </p:txBody>
      </p:sp>
      <p:sp>
        <p:nvSpPr>
          <p:cNvPr id="9728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A Roman Dinner Party:</a:t>
            </a:r>
            <a:r>
              <a:rPr lang="zh-TW" altLang="en-US">
                <a:ea typeface="新細明體" charset="0"/>
                <a:cs typeface="新細明體" charset="0"/>
              </a:rPr>
              <a:t>羅馬人的晚宴。</a:t>
            </a:r>
            <a:r>
              <a:rPr lang="en-US" altLang="zh-TW">
                <a:ea typeface="新細明體" charset="0"/>
                <a:cs typeface="新細明體" charset="0"/>
              </a:rPr>
              <a:t>Three-course Banquet:</a:t>
            </a:r>
            <a:r>
              <a:rPr lang="zh-TW" altLang="en-US">
                <a:ea typeface="新細明體" charset="0"/>
                <a:cs typeface="新細明體" charset="0"/>
              </a:rPr>
              <a:t>三菜的宴會。</a:t>
            </a:r>
            <a:r>
              <a:rPr lang="en-US" altLang="zh-TW">
                <a:ea typeface="新細明體" charset="0"/>
                <a:cs typeface="新細明體" charset="0"/>
              </a:rPr>
              <a:t>First course:</a:t>
            </a:r>
            <a:r>
              <a:rPr lang="zh-TW" altLang="en-US">
                <a:ea typeface="新細明體" charset="0"/>
                <a:cs typeface="新細明體" charset="0"/>
              </a:rPr>
              <a:t>第一菜。</a:t>
            </a:r>
            <a:r>
              <a:rPr lang="en-US" altLang="zh-TW">
                <a:ea typeface="新細明體" charset="0"/>
                <a:cs typeface="新細明體" charset="0"/>
              </a:rPr>
              <a:t>Second Course:</a:t>
            </a:r>
            <a:r>
              <a:rPr lang="zh-TW" altLang="en-US">
                <a:ea typeface="新細明體" charset="0"/>
                <a:cs typeface="新細明體" charset="0"/>
              </a:rPr>
              <a:t>第二菜。</a:t>
            </a:r>
            <a:r>
              <a:rPr lang="en-US" altLang="zh-TW">
                <a:ea typeface="新細明體" charset="0"/>
                <a:cs typeface="新細明體" charset="0"/>
              </a:rPr>
              <a:t>Third Course:</a:t>
            </a:r>
            <a:r>
              <a:rPr lang="zh-TW" altLang="en-US">
                <a:ea typeface="新細明體" charset="0"/>
                <a:cs typeface="新細明體" charset="0"/>
              </a:rPr>
              <a:t>第三菜。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8D0A9-F91B-1C48-B9D2-9FD66F9BC934}" type="slidenum">
              <a:rPr lang="zh-TW" altLang="en-US"/>
              <a:pPr/>
              <a:t>25</a:t>
            </a:fld>
            <a:endParaRPr lang="en-US" altLang="zh-TW"/>
          </a:p>
        </p:txBody>
      </p:sp>
      <p:sp>
        <p:nvSpPr>
          <p:cNvPr id="9933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F7368-66CE-B940-9BBA-DFDCDA3EE9E0}" type="slidenum">
              <a:rPr lang="zh-TW" altLang="en-US"/>
              <a:pPr/>
              <a:t>26</a:t>
            </a:fld>
            <a:endParaRPr lang="en-US" altLang="zh-TW"/>
          </a:p>
        </p:txBody>
      </p:sp>
      <p:sp>
        <p:nvSpPr>
          <p:cNvPr id="9830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Officer in charge: </a:t>
            </a:r>
            <a:r>
              <a:rPr lang="zh-TW" altLang="en-US">
                <a:ea typeface="新細明體" charset="0"/>
                <a:cs typeface="新細明體" charset="0"/>
              </a:rPr>
              <a:t>負責的軍官。</a:t>
            </a:r>
            <a:r>
              <a:rPr lang="en-US" altLang="zh-TW">
                <a:ea typeface="新細明體" charset="0"/>
                <a:cs typeface="新細明體" charset="0"/>
              </a:rPr>
              <a:t>Praetorican standard: </a:t>
            </a:r>
            <a:r>
              <a:rPr lang="zh-TW" altLang="en-US">
                <a:ea typeface="新細明體" charset="0"/>
                <a:cs typeface="新細明體" charset="0"/>
              </a:rPr>
              <a:t>標準的羅馬保衛隊。</a:t>
            </a:r>
            <a:r>
              <a:rPr lang="en-US" altLang="zh-TW">
                <a:ea typeface="新細明體" charset="0"/>
                <a:cs typeface="新細明體" charset="0"/>
              </a:rPr>
              <a:t>Wooden staff: </a:t>
            </a:r>
            <a:r>
              <a:rPr lang="zh-TW" altLang="en-US">
                <a:ea typeface="新細明體" charset="0"/>
                <a:cs typeface="新細明體" charset="0"/>
              </a:rPr>
              <a:t>木的權。</a:t>
            </a:r>
            <a:r>
              <a:rPr lang="en-US" altLang="zh-TW">
                <a:ea typeface="新細明體" charset="0"/>
                <a:cs typeface="新細明體" charset="0"/>
              </a:rPr>
              <a:t>Metal leg: </a:t>
            </a:r>
            <a:r>
              <a:rPr lang="zh-TW" altLang="en-US">
                <a:ea typeface="新細明體" charset="0"/>
                <a:cs typeface="新細明體" charset="0"/>
              </a:rPr>
              <a:t>金的褲腿。</a:t>
            </a:r>
            <a:r>
              <a:rPr lang="en-US" altLang="zh-TW">
                <a:ea typeface="新細明體" charset="0"/>
                <a:cs typeface="新細明體" charset="0"/>
              </a:rPr>
              <a:t>Hobnaled leather boots: </a:t>
            </a:r>
            <a:r>
              <a:rPr lang="zh-TW" altLang="en-US">
                <a:ea typeface="新細明體" charset="0"/>
                <a:cs typeface="新細明體" charset="0"/>
              </a:rPr>
              <a:t>裝上鞋釘的皮靴子。</a:t>
            </a:r>
            <a:endParaRPr lang="en-US" altLang="zh-TW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58C41-6CC4-EB4B-9ECD-88CF676D3B2E}" type="slidenum">
              <a:rPr lang="zh-TW" altLang="en-US"/>
              <a:pPr/>
              <a:t>27</a:t>
            </a:fld>
            <a:endParaRPr lang="en-US" altLang="zh-TW"/>
          </a:p>
        </p:txBody>
      </p:sp>
      <p:sp>
        <p:nvSpPr>
          <p:cNvPr id="1167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A DAY AT THE RACES: </a:t>
            </a:r>
            <a:r>
              <a:rPr lang="zh-TW" altLang="en-US">
                <a:ea typeface="新細明體" charset="0"/>
                <a:cs typeface="新細明體" charset="0"/>
              </a:rPr>
              <a:t>競賽</a:t>
            </a:r>
            <a:r>
              <a:rPr lang="en-US" altLang="zh-TW">
                <a:ea typeface="新細明體" charset="0"/>
                <a:cs typeface="新細明體" charset="0"/>
              </a:rPr>
              <a:t>j</a:t>
            </a:r>
            <a:r>
              <a:rPr lang="zh-TW" altLang="en-US">
                <a:ea typeface="新細明體" charset="0"/>
                <a:cs typeface="新細明體" charset="0"/>
              </a:rPr>
              <a:t>之日。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080AF8-3051-3746-951E-A31330D84A4B}" type="slidenum">
              <a:rPr lang="zh-TW" altLang="en-US"/>
              <a:pPr/>
              <a:t>28</a:t>
            </a:fld>
            <a:endParaRPr lang="en-US" altLang="zh-TW"/>
          </a:p>
        </p:txBody>
      </p:sp>
      <p:sp>
        <p:nvSpPr>
          <p:cNvPr id="12902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3DC3F-D1F3-B548-84ED-B992A71B3DFA}" type="slidenum">
              <a:rPr lang="zh-TW" altLang="en-US"/>
              <a:pPr/>
              <a:t>29</a:t>
            </a:fld>
            <a:endParaRPr lang="en-US" altLang="zh-TW"/>
          </a:p>
        </p:txBody>
      </p:sp>
      <p:sp>
        <p:nvSpPr>
          <p:cNvPr id="10035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9A22F-6272-D24E-9689-A53AC81A565B}" type="slidenum">
              <a:rPr lang="zh-TW" altLang="en-US"/>
              <a:pPr/>
              <a:t>3</a:t>
            </a:fld>
            <a:endParaRPr lang="en-US" altLang="zh-TW"/>
          </a:p>
        </p:txBody>
      </p:sp>
      <p:sp>
        <p:nvSpPr>
          <p:cNvPr id="7680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35220-6AA5-5F4A-9AF1-B7C631577D6F}" type="slidenum">
              <a:rPr lang="zh-TW" altLang="en-US"/>
              <a:pPr/>
              <a:t>30</a:t>
            </a:fld>
            <a:endParaRPr lang="en-US" altLang="zh-TW"/>
          </a:p>
        </p:txBody>
      </p:sp>
      <p:sp>
        <p:nvSpPr>
          <p:cNvPr id="12288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F8E62-9180-874F-A73D-23BD72DF57BD}" type="slidenum">
              <a:rPr lang="zh-TW" altLang="en-US"/>
              <a:pPr/>
              <a:t>31</a:t>
            </a:fld>
            <a:endParaRPr lang="en-US" altLang="zh-TW"/>
          </a:p>
        </p:txBody>
      </p:sp>
      <p:sp>
        <p:nvSpPr>
          <p:cNvPr id="1013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4FE987-B437-5A41-99A5-D0D4E50B4B84}" type="slidenum">
              <a:rPr lang="zh-TW" altLang="en-US"/>
              <a:pPr/>
              <a:t>32</a:t>
            </a:fld>
            <a:endParaRPr lang="en-US" altLang="zh-TW"/>
          </a:p>
        </p:txBody>
      </p:sp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84438-1326-7441-AF5A-D9C784DDF510}" type="slidenum">
              <a:rPr lang="zh-TW" altLang="en-US"/>
              <a:pPr/>
              <a:t>33</a:t>
            </a:fld>
            <a:endParaRPr lang="en-US" altLang="zh-TW"/>
          </a:p>
        </p:txBody>
      </p:sp>
      <p:sp>
        <p:nvSpPr>
          <p:cNvPr id="10342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769634-B182-7E4E-9BF4-F99A4DD23075}" type="slidenum">
              <a:rPr lang="zh-TW" altLang="en-US"/>
              <a:pPr/>
              <a:t>34</a:t>
            </a:fld>
            <a:endParaRPr lang="en-US" altLang="zh-TW"/>
          </a:p>
        </p:txBody>
      </p:sp>
      <p:sp>
        <p:nvSpPr>
          <p:cNvPr id="10445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AF7E4-0A04-F646-9128-5587F0D57AFE}" type="slidenum">
              <a:rPr lang="zh-TW" altLang="en-US"/>
              <a:pPr/>
              <a:t>35</a:t>
            </a:fld>
            <a:endParaRPr lang="en-US" altLang="zh-TW"/>
          </a:p>
        </p:txBody>
      </p:sp>
      <p:sp>
        <p:nvSpPr>
          <p:cNvPr id="10547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D5933-52AE-4747-955B-4AE4915AF6A1}" type="slidenum">
              <a:rPr lang="zh-TW" altLang="en-US"/>
              <a:pPr/>
              <a:t>36</a:t>
            </a:fld>
            <a:endParaRPr lang="en-US" altLang="zh-TW"/>
          </a:p>
        </p:txBody>
      </p:sp>
      <p:sp>
        <p:nvSpPr>
          <p:cNvPr id="10649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A12ED-6C5B-4D42-9C87-96A69694C18D}" type="slidenum">
              <a:rPr lang="zh-TW" altLang="en-US"/>
              <a:pPr/>
              <a:t>37</a:t>
            </a:fld>
            <a:endParaRPr lang="en-US" altLang="zh-TW"/>
          </a:p>
        </p:txBody>
      </p:sp>
      <p:sp>
        <p:nvSpPr>
          <p:cNvPr id="10752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54391-8B8C-4745-A876-85809AFBCDD4}" type="slidenum">
              <a:rPr lang="zh-TW" altLang="en-US"/>
              <a:pPr/>
              <a:t>38</a:t>
            </a:fld>
            <a:endParaRPr lang="en-US" altLang="zh-TW"/>
          </a:p>
        </p:txBody>
      </p:sp>
      <p:sp>
        <p:nvSpPr>
          <p:cNvPr id="10854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66AEC3-709B-5B43-994C-5EDF29302898}" type="slidenum">
              <a:rPr lang="zh-TW" altLang="en-US"/>
              <a:pPr/>
              <a:t>39</a:t>
            </a:fld>
            <a:endParaRPr lang="en-US" altLang="zh-TW"/>
          </a:p>
        </p:txBody>
      </p:sp>
      <p:sp>
        <p:nvSpPr>
          <p:cNvPr id="10957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0C8EA-531B-A047-BE57-8FE921B7C203}" type="slidenum">
              <a:rPr lang="zh-TW" altLang="en-US"/>
              <a:pPr/>
              <a:t>4</a:t>
            </a:fld>
            <a:endParaRPr lang="en-US" altLang="zh-TW"/>
          </a:p>
        </p:txBody>
      </p:sp>
      <p:sp>
        <p:nvSpPr>
          <p:cNvPr id="7782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815F2A-DC3B-2A4E-A23F-48B196FEC5D8}" type="slidenum">
              <a:rPr lang="zh-TW" altLang="en-US"/>
              <a:pPr/>
              <a:t>40</a:t>
            </a:fld>
            <a:endParaRPr lang="en-US" altLang="zh-TW"/>
          </a:p>
        </p:txBody>
      </p:sp>
      <p:sp>
        <p:nvSpPr>
          <p:cNvPr id="1105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 charset="0"/>
                <a:cs typeface="新細明體" charset="0"/>
              </a:rPr>
              <a:t>總結</a:t>
            </a:r>
            <a:r>
              <a:rPr lang="en-US" altLang="zh-TW">
                <a:ea typeface="新細明體" charset="0"/>
                <a:cs typeface="新細明體" charset="0"/>
              </a:rPr>
              <a:t>:</a:t>
            </a:r>
            <a:r>
              <a:rPr lang="zh-TW" altLang="en-US">
                <a:ea typeface="新細明體" charset="0"/>
                <a:cs typeface="新細明體" charset="0"/>
              </a:rPr>
              <a:t>基督徒或個人影響的領域裏，包括了他的家庭，朋友，鄰居，工作和娛楽活動。這些是個人影響的領域都成為基督徒傳福音的目標。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538397-4D59-CA49-8F35-1D12E7FEB4B9}" type="slidenum">
              <a:rPr lang="zh-TW" altLang="en-US"/>
              <a:pPr/>
              <a:t>41</a:t>
            </a:fld>
            <a:endParaRPr lang="en-US" altLang="zh-TW"/>
          </a:p>
        </p:txBody>
      </p:sp>
      <p:sp>
        <p:nvSpPr>
          <p:cNvPr id="11161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577FA-0FAD-ED41-ACA4-843E69207FD9}" type="slidenum">
              <a:rPr lang="zh-TW" altLang="en-US"/>
              <a:pPr/>
              <a:t>42</a:t>
            </a:fld>
            <a:endParaRPr lang="en-US" altLang="zh-TW"/>
          </a:p>
        </p:txBody>
      </p:sp>
      <p:sp>
        <p:nvSpPr>
          <p:cNvPr id="1136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486F3F-439D-2541-9507-86DC20A90A8E}" type="slidenum">
              <a:rPr lang="zh-TW" altLang="en-US"/>
              <a:pPr/>
              <a:t>43</a:t>
            </a:fld>
            <a:endParaRPr lang="en-US" altLang="zh-TW"/>
          </a:p>
        </p:txBody>
      </p:sp>
      <p:sp>
        <p:nvSpPr>
          <p:cNvPr id="11469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45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NT</a:t>
            </a:r>
            <a:r>
              <a:rPr lang="en-US" baseline="0" dirty="0" smtClean="0">
                <a:latin typeface="Arial" charset="0"/>
              </a:rPr>
              <a:t> Backgrounds </a:t>
            </a:r>
            <a:r>
              <a:rPr lang="en-US" dirty="0" smtClean="0">
                <a:latin typeface="Arial" charset="0"/>
              </a:rPr>
              <a:t>link address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9E6EC-BD1A-2C41-BF13-FD7F4596EE4F}" type="slidenum">
              <a:rPr lang="zh-TW" altLang="en-US"/>
              <a:pPr/>
              <a:t>5</a:t>
            </a:fld>
            <a:endParaRPr lang="en-US" altLang="zh-TW"/>
          </a:p>
        </p:txBody>
      </p:sp>
      <p:sp>
        <p:nvSpPr>
          <p:cNvPr id="7885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3E632F-55A6-C749-A27D-5AAE71A3C6FB}" type="slidenum">
              <a:rPr lang="zh-TW" altLang="en-US"/>
              <a:pPr/>
              <a:t>6</a:t>
            </a:fld>
            <a:endParaRPr lang="en-US" altLang="zh-TW"/>
          </a:p>
        </p:txBody>
      </p:sp>
      <p:sp>
        <p:nvSpPr>
          <p:cNvPr id="7987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D002B-85BC-684C-872D-B20BD6EC258A}" type="slidenum">
              <a:rPr lang="zh-TW" altLang="en-US"/>
              <a:pPr/>
              <a:t>7</a:t>
            </a:fld>
            <a:endParaRPr lang="en-US" altLang="zh-TW"/>
          </a:p>
        </p:txBody>
      </p:sp>
      <p:sp>
        <p:nvSpPr>
          <p:cNvPr id="8089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4D9CD9-350C-DD40-9D36-E4F8018270D1}" type="slidenum">
              <a:rPr lang="zh-TW" altLang="en-US"/>
              <a:pPr/>
              <a:t>8</a:t>
            </a:fld>
            <a:endParaRPr lang="en-US" altLang="zh-TW"/>
          </a:p>
        </p:txBody>
      </p:sp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3198F-3191-234B-99E7-23A950205E31}" type="slidenum">
              <a:rPr lang="zh-TW" altLang="en-US"/>
              <a:pPr/>
              <a:t>9</a:t>
            </a:fld>
            <a:endParaRPr lang="en-US" altLang="zh-TW"/>
          </a:p>
        </p:txBody>
      </p:sp>
      <p:sp>
        <p:nvSpPr>
          <p:cNvPr id="8294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Gentiles-51million: </a:t>
            </a:r>
            <a:r>
              <a:rPr lang="zh-TW" altLang="en-US">
                <a:ea typeface="新細明體" charset="0"/>
                <a:cs typeface="新細明體" charset="0"/>
              </a:rPr>
              <a:t>外邦人</a:t>
            </a:r>
            <a:r>
              <a:rPr lang="en-US" altLang="zh-TW">
                <a:ea typeface="新細明體" charset="0"/>
                <a:cs typeface="新細明體" charset="0"/>
              </a:rPr>
              <a:t>-</a:t>
            </a:r>
            <a:r>
              <a:rPr lang="zh-TW" altLang="en-US">
                <a:ea typeface="新細明體" charset="0"/>
                <a:cs typeface="新細明體" charset="0"/>
              </a:rPr>
              <a:t>五千一百萬。 </a:t>
            </a:r>
            <a:r>
              <a:rPr lang="en-US" altLang="zh-TW">
                <a:ea typeface="新細明體" charset="0"/>
                <a:cs typeface="新細明體" charset="0"/>
              </a:rPr>
              <a:t>Jews-4 million: </a:t>
            </a:r>
            <a:r>
              <a:rPr lang="zh-TW" altLang="en-US">
                <a:ea typeface="新細明體" charset="0"/>
                <a:cs typeface="新細明體" charset="0"/>
              </a:rPr>
              <a:t>猶太人</a:t>
            </a:r>
            <a:r>
              <a:rPr lang="en-US" altLang="zh-TW">
                <a:ea typeface="新細明體" charset="0"/>
                <a:cs typeface="新細明體" charset="0"/>
              </a:rPr>
              <a:t>-</a:t>
            </a:r>
            <a:r>
              <a:rPr lang="zh-TW" altLang="en-US">
                <a:ea typeface="新細明體" charset="0"/>
                <a:cs typeface="新細明體" charset="0"/>
              </a:rPr>
              <a:t>四百萬。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339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40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1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2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3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4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5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435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4351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C998DF-5DD5-3542-8673-71555B899357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B9DCC6-1678-9E4B-B7C8-C8D7DE0DF31F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441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2EBD73-C599-D64A-B00B-1304B4893104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9635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B569E2F-D07A-2641-A9C7-F0BF61BE1B18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049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269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8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698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269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8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8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8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8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9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9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699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9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700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2700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0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1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1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1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701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701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2701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127017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27018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27019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19C9AFE-88AD-A641-98AB-6618F38B6CBA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B5799-435F-A743-87C4-DC893A226FF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790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47247-A030-4C45-A01D-F0D3A2C9623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2485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9C4DE-0976-7E4F-A5C8-F1038A33CF3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6809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C73F-F33E-E049-808D-333223C9D45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767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A55F9-3D78-5A44-80A3-9DBADFAC0E1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1654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5D643-38AA-D04A-9DB3-279B14E6086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510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7E6B22-C01E-5548-92E8-7028415027C1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0924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0F9BD-1083-6E47-88CD-CE853206B6A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997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94CD3-0EC5-E94E-A6A1-0ADA7FD78A9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154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EE5E1-ECD3-8343-A571-F7C2D274B47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320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4CCF7-053B-E34C-8EF9-12A5C474C28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7889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2083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3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3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3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3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5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6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6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6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6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6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6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6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6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6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0869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20870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2087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12087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20873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F1D1B90-FD64-F74A-B990-102D6916DD4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35BAF-FC2D-434F-9EF2-9F30C3D9D04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4216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C74E8-DF1E-0147-8657-A4D6E4EC3DA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1991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3B46A-F225-9740-A256-43E286A16FE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8308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51CFF-D426-D446-AA95-A4740A43659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391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3B94B-06FF-E74E-A3C0-6B5291A71EA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235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31927D-1693-BA4E-B365-43D72188FB43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9399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A145E-37CE-9B49-9AF5-825AE3C03E5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2058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6261A-1EF5-3640-A482-809CE095FB4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435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FE06B-D552-7D40-89AB-9576AD497D1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8245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41F69-5882-2347-BB55-68613092B32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3324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8AA18-89ED-4543-8275-93BE8CDA92B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324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8B68B-02AE-4044-A70C-95BDA0A128F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051831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C0F94-E43C-354B-A598-8F8A88AD150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103777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70555-077F-1041-9BAB-7CE09BD9504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11230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FCA11-5286-3442-9669-915D3449434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176422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01542-70FE-BC42-9A61-E058C805FD0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46803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F3BF94-03A2-124E-9ABF-10FEDB527EB0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474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9087A-1B20-F243-84C0-FCBD302533B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46118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ACAEB-B14D-AF41-B7C3-BA328895EAC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604979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3D2B9-83B3-AC4C-999C-DCDBF53B4C2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00588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B915B-E086-284A-8956-F007E92C28B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092635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8B8D9-49DA-7444-B44C-164C9DC843E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268885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BA610-87BF-8341-B5DB-9FAFD60EEEE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62008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51414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5036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36686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3538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7A4DE1-284E-3E4B-9F43-E225348658CD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2131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36827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70064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00452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30813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72402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33594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698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31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87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9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9C658D-5E49-3F49-9CCB-C3747DEE5183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0735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32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11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77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74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737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9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7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6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FFD12C-D148-1743-97EB-614BA2408CB9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712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7F1037-4D24-854C-B6C4-BA390AC80A12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293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0115E6-BD71-6C44-9AD3-8E4121A75372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330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fld id="{EDCB2710-B15D-EF4C-A821-ABE14EDB64F9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31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705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2595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5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5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595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2595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7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7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597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8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8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8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598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2598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8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8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8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8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598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9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99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2599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12599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12599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新細明體" charset="0"/>
                <a:cs typeface="新細明體" charset="0"/>
              </a:defRPr>
            </a:lvl1pPr>
          </a:lstStyle>
          <a:p>
            <a:fld id="{48632149-167B-C047-8B86-55D9F6918D4D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1259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19811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12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13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14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15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16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17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18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19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0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1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2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3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4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5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6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7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8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9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0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1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2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3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4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5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6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7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8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9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0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1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2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3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4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845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1984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19847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119848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119849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  <a:ea typeface="新細明體" charset="0"/>
                <a:cs typeface="新細明體" charset="0"/>
              </a:defRPr>
            </a:lvl1pPr>
          </a:lstStyle>
          <a:p>
            <a:fld id="{E39C7AE2-8AB0-664E-8903-10293D9C570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charset="0"/>
                <a:cs typeface="新細明體" charset="0"/>
              </a:defRPr>
            </a:lvl1pPr>
          </a:lstStyle>
          <a:p>
            <a:endParaRPr lang="en-US" altLang="zh-TW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ea typeface="新細明體" charset="0"/>
                <a:cs typeface="新細明體" charset="0"/>
              </a:defRPr>
            </a:lvl1pPr>
          </a:lstStyle>
          <a:p>
            <a:fld id="{AA16A1F4-4DCF-044A-BAE8-A0C49E339D0D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 xmlns:p14="http://schemas.microsoft.com/office/powerpoint/2010/main" spd="med"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846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 charset="0"/>
                <a:ea typeface="MS PGothic" charset="0"/>
                <a:cs typeface="MS PGothic" charset="0"/>
              </a:rPr>
              <a:pPr/>
              <a:t>‹#›</a:t>
            </a:fld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7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emf"/><Relationship Id="rId1" Type="http://schemas.microsoft.com/office/2007/relationships/media" Target="file:///F:\Kurt's%20Stuff\Icons\Sounds\MAC%20MONEY%20Scratch%2014-44S.wav" TargetMode="External"/><Relationship Id="rId2" Type="http://schemas.openxmlformats.org/officeDocument/2006/relationships/audio" Target="file:///F:\Kurt's%20Stuff\Icons\Sounds\MAC%20MONEY%20Scratch%2014-44S.wa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41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42.jpe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.gi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1.png"/><Relationship Id="rId1" Type="http://schemas.microsoft.com/office/2007/relationships/media" Target="file:///F:\Kurt's%20Stuff\Icons\Sounds\MAC%20MONEY%20Scratch%2014-44S.wav" TargetMode="External"/><Relationship Id="rId2" Type="http://schemas.openxmlformats.org/officeDocument/2006/relationships/audio" Target="file:///F:\Kurt's%20Stuff\Icons\Sounds\MAC%20MONEY%20Scratch%2014-44S.wa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53063" y="188913"/>
            <a:ext cx="3690937" cy="2559050"/>
          </a:xfrm>
        </p:spPr>
        <p:txBody>
          <a:bodyPr/>
          <a:lstStyle/>
          <a:p>
            <a:r>
              <a:rPr lang="en-US" altLang="zh-TW" sz="4400">
                <a:ea typeface="新細明體" charset="0"/>
                <a:cs typeface="新細明體" charset="0"/>
              </a:rPr>
              <a:t>Social-Economic Context</a:t>
            </a:r>
            <a:br>
              <a:rPr lang="en-US" altLang="zh-TW" sz="4400">
                <a:ea typeface="新細明體" charset="0"/>
                <a:cs typeface="新細明體" charset="0"/>
              </a:rPr>
            </a:br>
            <a:r>
              <a:rPr lang="zh-TW" altLang="en-US" sz="4400">
                <a:ea typeface="新細明體" charset="0"/>
                <a:cs typeface="新細明體" charset="0"/>
              </a:rPr>
              <a:t>社會經濟狀況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4663" y="3860800"/>
            <a:ext cx="4495800" cy="2743200"/>
          </a:xfrm>
        </p:spPr>
        <p:txBody>
          <a:bodyPr/>
          <a:lstStyle/>
          <a:p>
            <a:r>
              <a:rPr lang="en-US" altLang="zh-TW" sz="2800" b="1">
                <a:ea typeface="新細明體" charset="0"/>
                <a:cs typeface="新細明體" charset="0"/>
              </a:rPr>
              <a:t>How class and money affected life in the New Testament era and today</a:t>
            </a:r>
          </a:p>
          <a:p>
            <a:r>
              <a:rPr lang="zh-TW" altLang="en-US" sz="2800" b="1">
                <a:ea typeface="新細明體" charset="0"/>
                <a:cs typeface="新細明體" charset="0"/>
              </a:rPr>
              <a:t>新約時代和現今社會的階層與金錢觀是如何影響生活</a:t>
            </a:r>
            <a:r>
              <a:rPr lang="en-US" altLang="zh-TW" sz="2800" b="1">
                <a:ea typeface="新細明體" charset="0"/>
                <a:cs typeface="新細明體" charset="0"/>
              </a:rPr>
              <a:t>?</a:t>
            </a:r>
          </a:p>
        </p:txBody>
      </p:sp>
      <p:pic>
        <p:nvPicPr>
          <p:cNvPr id="3081" name="MAC MONEY Scratch 14-44S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j0128368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5562600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神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学院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" fill="hold"/>
                                        <p:tgtEl>
                                          <p:spTgt spid="3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34 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en-US" altLang="zh-TW" sz="4000">
                <a:ea typeface="新細明體" charset="0"/>
                <a:cs typeface="新細明體" charset="0"/>
              </a:rPr>
              <a:t>Population Groupings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人口分類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97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  <p:pic>
        <p:nvPicPr>
          <p:cNvPr id="14131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200" y="1600200"/>
            <a:ext cx="6959600" cy="4525963"/>
          </a:xfr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-684213" y="0"/>
            <a:ext cx="9296401" cy="6858000"/>
          </a:xfrm>
          <a:noFill/>
          <a:ln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791200" y="2635250"/>
            <a:ext cx="302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altLang="zh-TW" b="1">
                <a:solidFill>
                  <a:schemeClr val="bg2"/>
                </a:solidFill>
                <a:ea typeface="新細明體" charset="0"/>
                <a:cs typeface="新細明體" charset="0"/>
              </a:rPr>
              <a:t>Decapolis </a:t>
            </a:r>
            <a:r>
              <a:rPr lang="zh-TW" altLang="en-US" b="1">
                <a:solidFill>
                  <a:schemeClr val="bg2"/>
                </a:solidFill>
                <a:ea typeface="新細明體" charset="0"/>
                <a:cs typeface="新細明體" charset="0"/>
              </a:rPr>
              <a:t>低加波利 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2895600" cy="1752600"/>
          </a:xfrm>
          <a:solidFill>
            <a:schemeClr val="bg1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TW" sz="2400">
                <a:ea typeface="新細明體" charset="0"/>
                <a:cs typeface="新細明體" charset="0"/>
              </a:rPr>
              <a:t>Ethnic Populations of Palestine</a:t>
            </a:r>
            <a:br>
              <a:rPr lang="en-US" altLang="zh-TW" sz="2400">
                <a:ea typeface="新細明體" charset="0"/>
                <a:cs typeface="新細明體" charset="0"/>
              </a:rPr>
            </a:br>
            <a:r>
              <a:rPr lang="zh-TW" altLang="en-US" sz="2400">
                <a:ea typeface="新細明體" charset="0"/>
                <a:cs typeface="新細明體" charset="0"/>
              </a:rPr>
              <a:t>巴勒斯坦的種族人口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356100" y="4797425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altLang="zh-TW" b="1">
                <a:solidFill>
                  <a:schemeClr val="bg2"/>
                </a:solidFill>
                <a:ea typeface="新細明體" charset="0"/>
                <a:cs typeface="新細明體" charset="0"/>
              </a:rPr>
              <a:t>Judea </a:t>
            </a:r>
            <a:r>
              <a:rPr lang="zh-TW" altLang="en-US" b="1">
                <a:solidFill>
                  <a:schemeClr val="bg2"/>
                </a:solidFill>
                <a:ea typeface="新細明體" charset="0"/>
                <a:cs typeface="新細明體" charset="0"/>
              </a:rPr>
              <a:t>猶大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267200" y="1066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altLang="zh-TW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Galilee </a:t>
            </a:r>
            <a:r>
              <a:rPr lang="zh-TW" altLang="en-US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加利利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096000" y="80645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altLang="zh-TW" b="1">
                <a:solidFill>
                  <a:schemeClr val="bg2"/>
                </a:solidFill>
                <a:ea typeface="新細明體" charset="0"/>
                <a:cs typeface="新細明體" charset="0"/>
              </a:rPr>
              <a:t>Batanea </a:t>
            </a:r>
            <a:r>
              <a:rPr lang="zh-TW" altLang="en-US" b="1">
                <a:solidFill>
                  <a:schemeClr val="bg2"/>
                </a:solidFill>
                <a:ea typeface="新細明體" charset="0"/>
                <a:cs typeface="新細明體" charset="0"/>
              </a:rPr>
              <a:t>巴坦尼亞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651500" y="3644900"/>
            <a:ext cx="168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altLang="zh-TW" b="1">
                <a:solidFill>
                  <a:schemeClr val="bg2"/>
                </a:solidFill>
                <a:ea typeface="新細明體" charset="0"/>
                <a:cs typeface="新細明體" charset="0"/>
              </a:rPr>
              <a:t>Perea </a:t>
            </a:r>
            <a:r>
              <a:rPr lang="zh-TW" altLang="en-US" b="1">
                <a:solidFill>
                  <a:schemeClr val="bg2"/>
                </a:solidFill>
                <a:ea typeface="新細明體" charset="0"/>
                <a:cs typeface="新細明體" charset="0"/>
              </a:rPr>
              <a:t>比利亞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5715000" y="6292850"/>
            <a:ext cx="275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altLang="zh-TW" b="1">
                <a:solidFill>
                  <a:schemeClr val="bg2"/>
                </a:solidFill>
                <a:ea typeface="新細明體" charset="0"/>
                <a:cs typeface="新細明體" charset="0"/>
              </a:rPr>
              <a:t>Arabia </a:t>
            </a:r>
            <a:r>
              <a:rPr lang="zh-TW" altLang="en-US" b="1">
                <a:solidFill>
                  <a:schemeClr val="bg2"/>
                </a:solidFill>
                <a:ea typeface="新細明體" charset="0"/>
                <a:cs typeface="新細明體" charset="0"/>
              </a:rPr>
              <a:t>阿拉伯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4572000" y="23495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altLang="zh-TW" b="1">
                <a:solidFill>
                  <a:schemeClr val="bg2"/>
                </a:solidFill>
                <a:ea typeface="新細明體" charset="0"/>
                <a:cs typeface="新細明體" charset="0"/>
              </a:rPr>
              <a:t>Samaria </a:t>
            </a:r>
            <a:r>
              <a:rPr lang="zh-TW" altLang="en-US" b="1">
                <a:solidFill>
                  <a:schemeClr val="bg2"/>
                </a:solidFill>
                <a:ea typeface="新細明體" charset="0"/>
                <a:cs typeface="新細明體" charset="0"/>
              </a:rPr>
              <a:t>撒瑪利亞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2209800" y="6096000"/>
            <a:ext cx="275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altLang="zh-TW" b="1">
                <a:solidFill>
                  <a:schemeClr val="bg2"/>
                </a:solidFill>
                <a:ea typeface="新細明體" charset="0"/>
                <a:cs typeface="新細明體" charset="0"/>
              </a:rPr>
              <a:t>Idumea </a:t>
            </a:r>
            <a:r>
              <a:rPr lang="zh-TW" altLang="en-US" b="1">
                <a:solidFill>
                  <a:schemeClr val="bg2"/>
                </a:solidFill>
                <a:ea typeface="新細明體" charset="0"/>
                <a:cs typeface="新細明體" charset="0"/>
              </a:rPr>
              <a:t>以土買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2193925" y="2716213"/>
            <a:ext cx="922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0"/>
                <a:cs typeface="新細明體" charset="0"/>
              </a:rPr>
              <a:t>Gentiles</a:t>
            </a:r>
          </a:p>
        </p:txBody>
      </p:sp>
      <p:graphicFrame>
        <p:nvGraphicFramePr>
          <p:cNvPr id="32807" name="Object 39"/>
          <p:cNvGraphicFramePr>
            <a:graphicFrameLocks noChangeAspect="1"/>
          </p:cNvGraphicFramePr>
          <p:nvPr/>
        </p:nvGraphicFramePr>
        <p:xfrm>
          <a:off x="0" y="1981200"/>
          <a:ext cx="287813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0" name="Chart" r:id="rId5" imgW="6096000" imgH="4076700" progId="MSGraph.Chart.8">
                  <p:embed followColorScheme="full"/>
                </p:oleObj>
              </mc:Choice>
              <mc:Fallback>
                <p:oleObj name="Chart" r:id="rId5" imgW="6096000" imgH="4076700" progId="MSGraph.Chart.8">
                  <p:embed followColorScheme="full"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3415" r="35938" b="25073"/>
                      <a:stretch>
                        <a:fillRect/>
                      </a:stretch>
                    </p:blipFill>
                    <p:spPr bwMode="auto">
                      <a:xfrm>
                        <a:off x="0" y="1981200"/>
                        <a:ext cx="2878138" cy="16764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08" name="Object 40"/>
          <p:cNvGraphicFramePr>
            <a:graphicFrameLocks noChangeAspect="1"/>
          </p:cNvGraphicFramePr>
          <p:nvPr/>
        </p:nvGraphicFramePr>
        <p:xfrm>
          <a:off x="0" y="3429000"/>
          <a:ext cx="286543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1" name="圖表" r:id="rId7" imgW="6096000" imgH="4076700" progId="MSGraph.Chart.8">
                  <p:embed followColorScheme="full"/>
                </p:oleObj>
              </mc:Choice>
              <mc:Fallback>
                <p:oleObj name="圖表" r:id="rId7" imgW="6096000" imgH="4076700" progId="MSGraph.Chart.8">
                  <p:embed followColorScheme="full"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938" t="23415" b="25073"/>
                      <a:stretch>
                        <a:fillRect/>
                      </a:stretch>
                    </p:blipFill>
                    <p:spPr bwMode="auto">
                      <a:xfrm>
                        <a:off x="0" y="3429000"/>
                        <a:ext cx="2865438" cy="16764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12" name="Line 44"/>
          <p:cNvSpPr>
            <a:spLocks noChangeShapeType="1"/>
          </p:cNvSpPr>
          <p:nvPr/>
        </p:nvSpPr>
        <p:spPr bwMode="auto">
          <a:xfrm>
            <a:off x="1981200" y="4572000"/>
            <a:ext cx="2209800" cy="457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5" name="Line 47"/>
          <p:cNvSpPr>
            <a:spLocks noChangeShapeType="1"/>
          </p:cNvSpPr>
          <p:nvPr/>
        </p:nvSpPr>
        <p:spPr bwMode="auto">
          <a:xfrm flipV="1">
            <a:off x="2743200" y="2057400"/>
            <a:ext cx="2209800" cy="19812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6" name="Line 48"/>
          <p:cNvSpPr>
            <a:spLocks noChangeShapeType="1"/>
          </p:cNvSpPr>
          <p:nvPr/>
        </p:nvSpPr>
        <p:spPr bwMode="auto">
          <a:xfrm flipV="1">
            <a:off x="2667000" y="3048000"/>
            <a:ext cx="3124200" cy="9906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7" name="Text Box 49"/>
          <p:cNvSpPr txBox="1">
            <a:spLocks noChangeArrowheads="1"/>
          </p:cNvSpPr>
          <p:nvPr/>
        </p:nvSpPr>
        <p:spPr bwMode="auto">
          <a:xfrm>
            <a:off x="1524000" y="2343150"/>
            <a:ext cx="903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b="1">
                <a:solidFill>
                  <a:schemeClr val="bg2"/>
                </a:solidFill>
                <a:ea typeface="新細明體" charset="0"/>
                <a:cs typeface="新細明體" charset="0"/>
              </a:rPr>
              <a:t>60%</a:t>
            </a:r>
          </a:p>
        </p:txBody>
      </p:sp>
      <p:sp>
        <p:nvSpPr>
          <p:cNvPr id="32818" name="Text Box 50"/>
          <p:cNvSpPr txBox="1">
            <a:spLocks noChangeArrowheads="1"/>
          </p:cNvSpPr>
          <p:nvPr/>
        </p:nvSpPr>
        <p:spPr bwMode="auto">
          <a:xfrm>
            <a:off x="457200" y="2343150"/>
            <a:ext cx="903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b="1">
                <a:solidFill>
                  <a:schemeClr val="bg2"/>
                </a:solidFill>
                <a:ea typeface="新細明體" charset="0"/>
                <a:cs typeface="新細明體" charset="0"/>
              </a:rPr>
              <a:t>40%</a:t>
            </a:r>
          </a:p>
        </p:txBody>
      </p:sp>
      <p:sp>
        <p:nvSpPr>
          <p:cNvPr id="32819" name="Text Box 51"/>
          <p:cNvSpPr txBox="1">
            <a:spLocks noChangeArrowheads="1"/>
          </p:cNvSpPr>
          <p:nvPr/>
        </p:nvSpPr>
        <p:spPr bwMode="auto">
          <a:xfrm>
            <a:off x="8610600" y="1524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chemeClr val="bg2"/>
                </a:solidFill>
                <a:latin typeface="Arial" charset="0"/>
                <a:ea typeface="新細明體" charset="0"/>
                <a:cs typeface="新細明體" charset="0"/>
              </a:rPr>
              <a:t>97</a:t>
            </a:r>
            <a:endParaRPr lang="en-US" altLang="zh-TW" b="1">
              <a:solidFill>
                <a:schemeClr val="bg2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/>
      <p:bldP spid="327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533400" y="1524000"/>
            <a:ext cx="7924800" cy="685800"/>
          </a:xfrm>
          <a:noFill/>
          <a:ln/>
        </p:spPr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Languages of the Empire</a:t>
            </a:r>
          </a:p>
        </p:txBody>
      </p:sp>
      <p:pic>
        <p:nvPicPr>
          <p:cNvPr id="37891" name="Picture 1027" descr="34 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AutoShape 1028" descr="Green marble"/>
          <p:cNvSpPr>
            <a:spLocks noChangeArrowheads="1"/>
          </p:cNvSpPr>
          <p:nvPr/>
        </p:nvSpPr>
        <p:spPr bwMode="auto">
          <a:xfrm>
            <a:off x="3124200" y="3429000"/>
            <a:ext cx="762000" cy="609600"/>
          </a:xfrm>
          <a:prstGeom prst="star5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WordArt 1031"/>
          <p:cNvSpPr>
            <a:spLocks noChangeArrowheads="1" noChangeShapeType="1" noTextEdit="1"/>
          </p:cNvSpPr>
          <p:nvPr/>
        </p:nvSpPr>
        <p:spPr bwMode="auto">
          <a:xfrm>
            <a:off x="827088" y="3068638"/>
            <a:ext cx="29718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Latin</a:t>
            </a:r>
          </a:p>
        </p:txBody>
      </p:sp>
      <p:sp>
        <p:nvSpPr>
          <p:cNvPr id="37896" name="WordArt 1032"/>
          <p:cNvSpPr>
            <a:spLocks noChangeArrowheads="1" noChangeShapeType="1" noTextEdit="1"/>
          </p:cNvSpPr>
          <p:nvPr/>
        </p:nvSpPr>
        <p:spPr bwMode="auto">
          <a:xfrm>
            <a:off x="6324600" y="4419600"/>
            <a:ext cx="2133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  <a:ea typeface="Impact"/>
                <a:cs typeface="Impact"/>
              </a:rPr>
              <a:t>Aramaic</a:t>
            </a:r>
          </a:p>
        </p:txBody>
      </p:sp>
      <p:sp>
        <p:nvSpPr>
          <p:cNvPr id="37897" name="WordArt 1033"/>
          <p:cNvSpPr>
            <a:spLocks noChangeArrowheads="1" noChangeShapeType="1" noTextEdit="1"/>
          </p:cNvSpPr>
          <p:nvPr/>
        </p:nvSpPr>
        <p:spPr bwMode="auto">
          <a:xfrm>
            <a:off x="4267200" y="2971800"/>
            <a:ext cx="29718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Greek</a:t>
            </a:r>
          </a:p>
        </p:txBody>
      </p:sp>
      <p:sp>
        <p:nvSpPr>
          <p:cNvPr id="37899" name="WordArt 1035"/>
          <p:cNvSpPr>
            <a:spLocks noChangeArrowheads="1" noChangeShapeType="1" noTextEdit="1"/>
          </p:cNvSpPr>
          <p:nvPr/>
        </p:nvSpPr>
        <p:spPr bwMode="auto">
          <a:xfrm>
            <a:off x="990600" y="228600"/>
            <a:ext cx="7010400" cy="1066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Languages of the Empire</a:t>
            </a:r>
          </a:p>
        </p:txBody>
      </p:sp>
      <p:sp>
        <p:nvSpPr>
          <p:cNvPr id="37900" name="Text Box 1036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97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altLang="zh-TW" sz="3200">
                <a:ea typeface="新細明體" charset="0"/>
                <a:cs typeface="新細明體" charset="0"/>
              </a:rPr>
              <a:t>Latin: The Legal Language </a:t>
            </a:r>
            <a:r>
              <a:rPr lang="zh-TW" altLang="en-US" sz="3200">
                <a:ea typeface="新細明體" charset="0"/>
                <a:cs typeface="新細明體" charset="0"/>
              </a:rPr>
              <a:t>法律上的語言</a:t>
            </a:r>
          </a:p>
        </p:txBody>
      </p:sp>
      <p:sp>
        <p:nvSpPr>
          <p:cNvPr id="3993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3886200" cy="83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1600" b="1">
                <a:ea typeface="新細明體" charset="0"/>
                <a:cs typeface="新細明體" charset="0"/>
              </a:rPr>
              <a:t>23 Letters from Latium, Italy </a:t>
            </a:r>
          </a:p>
          <a:p>
            <a:pPr>
              <a:lnSpc>
                <a:spcPct val="80000"/>
              </a:lnSpc>
            </a:pPr>
            <a:r>
              <a:rPr lang="en-US" altLang="zh-TW" sz="1600" b="1">
                <a:ea typeface="新細明體" charset="0"/>
                <a:cs typeface="新細明體" charset="0"/>
              </a:rPr>
              <a:t>23</a:t>
            </a:r>
            <a:r>
              <a:rPr lang="zh-TW" altLang="en-US" sz="1600" b="1">
                <a:ea typeface="新細明體" charset="0"/>
                <a:cs typeface="新細明體" charset="0"/>
              </a:rPr>
              <a:t>個字母是從義太利而來</a:t>
            </a:r>
          </a:p>
        </p:txBody>
      </p:sp>
      <p:sp>
        <p:nvSpPr>
          <p:cNvPr id="39940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0" y="1295400"/>
            <a:ext cx="5314950" cy="533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1600" b="1">
                <a:ea typeface="新細明體" charset="0"/>
                <a:cs typeface="新細明體" charset="0"/>
              </a:rPr>
              <a:t>Numerals Based on Letters </a:t>
            </a:r>
          </a:p>
          <a:p>
            <a:pPr>
              <a:lnSpc>
                <a:spcPct val="80000"/>
              </a:lnSpc>
            </a:pPr>
            <a:r>
              <a:rPr lang="zh-TW" altLang="en-US" sz="1600" b="1">
                <a:ea typeface="新細明體" charset="0"/>
                <a:cs typeface="新細明體" charset="0"/>
              </a:rPr>
              <a:t>以字母為根據的數字</a:t>
            </a:r>
          </a:p>
        </p:txBody>
      </p:sp>
      <p:pic>
        <p:nvPicPr>
          <p:cNvPr id="39941" name="Picture 1029" descr="Roman Alphab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r="6276" b="90968"/>
          <a:stretch>
            <a:fillRect/>
          </a:stretch>
        </p:blipFill>
        <p:spPr bwMode="auto">
          <a:xfrm>
            <a:off x="-228600" y="-76200"/>
            <a:ext cx="9372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1030" descr="Roman Alphab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3" t="59428" r="2928"/>
          <a:stretch>
            <a:fillRect/>
          </a:stretch>
        </p:blipFill>
        <p:spPr bwMode="auto">
          <a:xfrm>
            <a:off x="304800" y="2057400"/>
            <a:ext cx="3505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1031" descr="Roman Alphab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r="6276" b="38286"/>
          <a:stretch>
            <a:fillRect/>
          </a:stretch>
        </p:blipFill>
        <p:spPr bwMode="auto">
          <a:xfrm>
            <a:off x="0" y="6324600"/>
            <a:ext cx="93726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 Box 1032"/>
          <p:cNvSpPr txBox="1">
            <a:spLocks noChangeArrowheads="1"/>
          </p:cNvSpPr>
          <p:nvPr/>
        </p:nvSpPr>
        <p:spPr bwMode="auto">
          <a:xfrm rot="-619316">
            <a:off x="290513" y="4056063"/>
            <a:ext cx="4278312" cy="22891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b="1">
                <a:ea typeface="新細明體" charset="0"/>
                <a:cs typeface="新細明體" charset="0"/>
              </a:rPr>
              <a:t>Latin is a language</a:t>
            </a:r>
          </a:p>
          <a:p>
            <a:r>
              <a:rPr lang="en-US" altLang="zh-TW" b="1">
                <a:ea typeface="新細明體" charset="0"/>
                <a:cs typeface="新細明體" charset="0"/>
              </a:rPr>
              <a:t>As dead as dead can be.</a:t>
            </a:r>
          </a:p>
          <a:p>
            <a:r>
              <a:rPr lang="en-US" altLang="zh-TW" b="1">
                <a:ea typeface="新細明體" charset="0"/>
                <a:cs typeface="新細明體" charset="0"/>
              </a:rPr>
              <a:t>It killed the ancient Britons</a:t>
            </a:r>
          </a:p>
          <a:p>
            <a:r>
              <a:rPr lang="en-US" altLang="zh-TW" b="1">
                <a:ea typeface="新細明體" charset="0"/>
                <a:cs typeface="新細明體" charset="0"/>
              </a:rPr>
              <a:t>And now it’s killing me!</a:t>
            </a:r>
          </a:p>
          <a:p>
            <a:r>
              <a:rPr lang="zh-TW" altLang="en-US" b="1">
                <a:ea typeface="新細明體" charset="0"/>
                <a:cs typeface="新細明體" charset="0"/>
              </a:rPr>
              <a:t>拉丁文是一種完全無趣味的語言，它曾折磨古代的英國人。而現在卻在折磨我。</a:t>
            </a:r>
          </a:p>
          <a:p>
            <a:pPr algn="r"/>
            <a:r>
              <a:rPr lang="en-US" altLang="zh-TW" b="1">
                <a:ea typeface="新細明體" charset="0"/>
                <a:cs typeface="新細明體" charset="0"/>
              </a:rPr>
              <a:t>(Old British school chant)</a:t>
            </a:r>
          </a:p>
        </p:txBody>
      </p:sp>
      <p:sp>
        <p:nvSpPr>
          <p:cNvPr id="39945" name="Text Box 1033"/>
          <p:cNvSpPr txBox="1">
            <a:spLocks noChangeArrowheads="1"/>
          </p:cNvSpPr>
          <p:nvPr/>
        </p:nvSpPr>
        <p:spPr bwMode="auto">
          <a:xfrm rot="1099395">
            <a:off x="4648200" y="1924050"/>
            <a:ext cx="10033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 b="1">
                <a:ea typeface="新細明體" charset="0"/>
                <a:cs typeface="新細明體" charset="0"/>
              </a:rPr>
              <a:t>I = 1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46" name="Text Box 1034"/>
          <p:cNvSpPr txBox="1">
            <a:spLocks noChangeArrowheads="1"/>
          </p:cNvSpPr>
          <p:nvPr/>
        </p:nvSpPr>
        <p:spPr bwMode="auto">
          <a:xfrm>
            <a:off x="5029200" y="2914650"/>
            <a:ext cx="18288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 b="1">
                <a:ea typeface="新細明體" charset="0"/>
                <a:cs typeface="新細明體" charset="0"/>
              </a:rPr>
              <a:t>C = 100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47" name="Text Box 1035"/>
          <p:cNvSpPr txBox="1">
            <a:spLocks noChangeArrowheads="1"/>
          </p:cNvSpPr>
          <p:nvPr/>
        </p:nvSpPr>
        <p:spPr bwMode="auto">
          <a:xfrm>
            <a:off x="6172200" y="2152650"/>
            <a:ext cx="10033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 b="1">
                <a:ea typeface="新細明體" charset="0"/>
                <a:cs typeface="新細明體" charset="0"/>
              </a:rPr>
              <a:t>V = 5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48" name="Text Box 1036"/>
          <p:cNvSpPr txBox="1">
            <a:spLocks noChangeArrowheads="1"/>
          </p:cNvSpPr>
          <p:nvPr/>
        </p:nvSpPr>
        <p:spPr bwMode="auto">
          <a:xfrm rot="-2038974">
            <a:off x="6705600" y="2514600"/>
            <a:ext cx="12192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 b="1">
                <a:ea typeface="新細明體" charset="0"/>
                <a:cs typeface="新細明體" charset="0"/>
              </a:rPr>
              <a:t>L = 50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49" name="Text Box 1037"/>
          <p:cNvSpPr txBox="1">
            <a:spLocks noChangeArrowheads="1"/>
          </p:cNvSpPr>
          <p:nvPr/>
        </p:nvSpPr>
        <p:spPr bwMode="auto">
          <a:xfrm rot="1233363">
            <a:off x="7391400" y="2076450"/>
            <a:ext cx="12954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 b="1">
                <a:ea typeface="新細明體" charset="0"/>
                <a:cs typeface="新細明體" charset="0"/>
              </a:rPr>
              <a:t>X = 10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50" name="Rectangle 1038"/>
          <p:cNvSpPr>
            <a:spLocks noChangeArrowheads="1"/>
          </p:cNvSpPr>
          <p:nvPr/>
        </p:nvSpPr>
        <p:spPr bwMode="auto">
          <a:xfrm>
            <a:off x="4953000" y="3505200"/>
            <a:ext cx="41719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altLang="zh-TW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Quiz: Add these numbers: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小測驗</a:t>
            </a:r>
            <a:r>
              <a:rPr lang="en-US" altLang="zh-TW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: </a:t>
            </a:r>
            <a:r>
              <a:rPr lang="zh-TW" altLang="en-US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數字的加法</a:t>
            </a:r>
          </a:p>
        </p:txBody>
      </p:sp>
      <p:sp>
        <p:nvSpPr>
          <p:cNvPr id="39951" name="Text Box 1039"/>
          <p:cNvSpPr txBox="1">
            <a:spLocks noChangeArrowheads="1"/>
          </p:cNvSpPr>
          <p:nvPr/>
        </p:nvSpPr>
        <p:spPr bwMode="auto">
          <a:xfrm>
            <a:off x="6769100" y="4191000"/>
            <a:ext cx="16891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zh-TW" sz="2400" b="1">
                <a:ea typeface="新細明體" charset="0"/>
                <a:cs typeface="新細明體" charset="0"/>
              </a:rPr>
              <a:t>LXXXVIII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52" name="Rectangle 1040"/>
          <p:cNvSpPr>
            <a:spLocks noChangeArrowheads="1"/>
          </p:cNvSpPr>
          <p:nvPr/>
        </p:nvSpPr>
        <p:spPr bwMode="auto">
          <a:xfrm>
            <a:off x="6248400" y="55626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altLang="zh-TW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Answer: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答案</a:t>
            </a:r>
            <a:r>
              <a:rPr lang="en-US" altLang="zh-TW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:</a:t>
            </a:r>
          </a:p>
        </p:txBody>
      </p:sp>
      <p:sp>
        <p:nvSpPr>
          <p:cNvPr id="39953" name="Text Box 1041"/>
          <p:cNvSpPr txBox="1">
            <a:spLocks noChangeArrowheads="1"/>
          </p:cNvSpPr>
          <p:nvPr/>
        </p:nvSpPr>
        <p:spPr bwMode="auto">
          <a:xfrm>
            <a:off x="7696200" y="5562600"/>
            <a:ext cx="7620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 b="1">
                <a:ea typeface="新細明體" charset="0"/>
                <a:cs typeface="新細明體" charset="0"/>
              </a:rPr>
              <a:t>C 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54" name="Text Box 1042"/>
          <p:cNvSpPr txBox="1">
            <a:spLocks noChangeArrowheads="1"/>
          </p:cNvSpPr>
          <p:nvPr/>
        </p:nvSpPr>
        <p:spPr bwMode="auto">
          <a:xfrm>
            <a:off x="6769100" y="4876800"/>
            <a:ext cx="16891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zh-TW" sz="2400" b="1">
                <a:ea typeface="新細明體" charset="0"/>
                <a:cs typeface="新細明體" charset="0"/>
              </a:rPr>
              <a:t>+ XII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55" name="Text Box 1043"/>
          <p:cNvSpPr txBox="1">
            <a:spLocks noChangeArrowheads="1"/>
          </p:cNvSpPr>
          <p:nvPr/>
        </p:nvSpPr>
        <p:spPr bwMode="auto">
          <a:xfrm>
            <a:off x="5029200" y="4191000"/>
            <a:ext cx="1003300" cy="514350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zh-TW" sz="2400" b="1">
                <a:ea typeface="新細明體" charset="0"/>
                <a:cs typeface="新細明體" charset="0"/>
              </a:rPr>
              <a:t>88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56" name="Text Box 1044"/>
          <p:cNvSpPr txBox="1">
            <a:spLocks noChangeArrowheads="1"/>
          </p:cNvSpPr>
          <p:nvPr/>
        </p:nvSpPr>
        <p:spPr bwMode="auto">
          <a:xfrm>
            <a:off x="5041900" y="5562600"/>
            <a:ext cx="990600" cy="514350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zh-TW" sz="2400" b="1">
                <a:ea typeface="新細明體" charset="0"/>
                <a:cs typeface="新細明體" charset="0"/>
              </a:rPr>
              <a:t>100 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57" name="Text Box 1045"/>
          <p:cNvSpPr txBox="1">
            <a:spLocks noChangeArrowheads="1"/>
          </p:cNvSpPr>
          <p:nvPr/>
        </p:nvSpPr>
        <p:spPr bwMode="auto">
          <a:xfrm>
            <a:off x="5029200" y="4876800"/>
            <a:ext cx="1003300" cy="514350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zh-TW" sz="2400" b="1">
                <a:ea typeface="新細明體" charset="0"/>
                <a:cs typeface="新細明體" charset="0"/>
              </a:rPr>
              <a:t>+ 12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58" name="Line 1046"/>
          <p:cNvSpPr>
            <a:spLocks noChangeShapeType="1"/>
          </p:cNvSpPr>
          <p:nvPr/>
        </p:nvSpPr>
        <p:spPr bwMode="auto">
          <a:xfrm>
            <a:off x="4572000" y="5486400"/>
            <a:ext cx="419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9" name="Text Box 1047"/>
          <p:cNvSpPr txBox="1">
            <a:spLocks noChangeArrowheads="1"/>
          </p:cNvSpPr>
          <p:nvPr/>
        </p:nvSpPr>
        <p:spPr bwMode="auto">
          <a:xfrm rot="-2038974">
            <a:off x="4027488" y="2640013"/>
            <a:ext cx="13970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 b="1">
                <a:ea typeface="新細明體" charset="0"/>
                <a:cs typeface="新細明體" charset="0"/>
              </a:rPr>
              <a:t>D = 500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39960" name="Text Box 1048"/>
          <p:cNvSpPr txBox="1">
            <a:spLocks noChangeArrowheads="1"/>
          </p:cNvSpPr>
          <p:nvPr/>
        </p:nvSpPr>
        <p:spPr bwMode="auto">
          <a:xfrm rot="509154">
            <a:off x="7439025" y="2971800"/>
            <a:ext cx="1628775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 b="1">
                <a:ea typeface="新細明體" charset="0"/>
                <a:cs typeface="新細明體" charset="0"/>
              </a:rPr>
              <a:t>M = 1000</a:t>
            </a:r>
            <a:endParaRPr lang="en-US" altLang="zh-TW" b="1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9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9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0"/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0"/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0"/>
                                        <p:tgtEl>
                                          <p:spTgt spid="39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0"/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0"/>
                                        <p:tgtEl>
                                          <p:spTgt spid="39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0"/>
                                        <p:tgtEl>
                                          <p:spTgt spid="39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0" grpId="0" build="p"/>
      <p:bldP spid="39944" grpId="0" uiExpand="1" build="allAtOnce" animBg="1"/>
      <p:bldP spid="39945" grpId="0" uiExpand="1" build="allAtOnce" animBg="1"/>
      <p:bldP spid="39946" grpId="0" uiExpand="1" build="allAtOnce" animBg="1"/>
      <p:bldP spid="39947" grpId="0" uiExpand="1" build="allAtOnce" animBg="1"/>
      <p:bldP spid="39948" grpId="0" uiExpand="1" build="allAtOnce" animBg="1"/>
      <p:bldP spid="39949" grpId="0" uiExpand="1" build="allAtOnce" animBg="1"/>
      <p:bldP spid="39950" grpId="0"/>
      <p:bldP spid="39951" grpId="0" animBg="1"/>
      <p:bldP spid="39952" grpId="0"/>
      <p:bldP spid="39953" grpId="0" animBg="1"/>
      <p:bldP spid="39954" grpId="0" animBg="1"/>
      <p:bldP spid="39955" grpId="0" animBg="1"/>
      <p:bldP spid="39956" grpId="0" animBg="1"/>
      <p:bldP spid="39957" grpId="0" animBg="1"/>
      <p:bldP spid="39958" grpId="0" animBg="1"/>
      <p:bldP spid="39959" grpId="0" build="allAtOnce" animBg="1"/>
      <p:bldP spid="39960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What does this say? </a:t>
            </a:r>
            <a:r>
              <a:rPr lang="zh-TW" altLang="en-US">
                <a:ea typeface="新細明體" charset="0"/>
                <a:cs typeface="新細明體" charset="0"/>
              </a:rPr>
              <a:t>它說什麼呢</a:t>
            </a:r>
            <a:r>
              <a:rPr lang="en-US" altLang="zh-TW"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b="1">
                <a:ea typeface="新細明體" charset="0"/>
                <a:cs typeface="新細明體" charset="0"/>
              </a:rPr>
              <a:t>MR PIGS </a:t>
            </a:r>
            <a:r>
              <a:rPr lang="zh-TW" altLang="en-US" sz="2400" b="1">
                <a:ea typeface="新細明體" charset="0"/>
                <a:cs typeface="新細明體" charset="0"/>
              </a:rPr>
              <a:t>豬先生</a:t>
            </a:r>
          </a:p>
          <a:p>
            <a:pPr>
              <a:lnSpc>
                <a:spcPct val="90000"/>
              </a:lnSpc>
            </a:pPr>
            <a:r>
              <a:rPr lang="en-US" altLang="zh-TW" sz="2400" b="1">
                <a:ea typeface="新細明體" charset="0"/>
                <a:cs typeface="新細明體" charset="0"/>
              </a:rPr>
              <a:t>MR NOT PIGS! </a:t>
            </a:r>
            <a:r>
              <a:rPr lang="zh-TW" altLang="en-US" sz="2400" b="1">
                <a:ea typeface="新細明體" charset="0"/>
                <a:cs typeface="新細明體" charset="0"/>
              </a:rPr>
              <a:t>非豬先生</a:t>
            </a:r>
          </a:p>
          <a:p>
            <a:pPr>
              <a:lnSpc>
                <a:spcPct val="90000"/>
              </a:lnSpc>
            </a:pPr>
            <a:r>
              <a:rPr lang="en-US" altLang="zh-TW" sz="2400" b="1">
                <a:ea typeface="新細明體" charset="0"/>
                <a:cs typeface="新細明體" charset="0"/>
              </a:rPr>
              <a:t>OSAR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altLang="zh-TW" sz="2400" b="1">
                <a:ea typeface="新細明體" charset="0"/>
                <a:cs typeface="新細明體" charset="0"/>
              </a:rPr>
              <a:t>	CM PENS? CM </a:t>
            </a:r>
            <a:r>
              <a:rPr lang="zh-TW" altLang="en-US" sz="2400" b="1">
                <a:ea typeface="新細明體" charset="0"/>
                <a:cs typeface="新細明體" charset="0"/>
              </a:rPr>
              <a:t>筆</a:t>
            </a:r>
          </a:p>
          <a:p>
            <a:pPr>
              <a:lnSpc>
                <a:spcPct val="90000"/>
              </a:lnSpc>
            </a:pPr>
            <a:r>
              <a:rPr lang="en-US" altLang="zh-TW" sz="2400" b="1">
                <a:ea typeface="新細明體" charset="0"/>
                <a:cs typeface="新細明體" charset="0"/>
              </a:rPr>
              <a:t>LIB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altLang="zh-TW" sz="2400" b="1">
                <a:ea typeface="新細明體" charset="0"/>
                <a:cs typeface="新細明體" charset="0"/>
              </a:rPr>
              <a:t>	MR PIGS! </a:t>
            </a:r>
            <a:r>
              <a:rPr lang="zh-TW" altLang="en-US" sz="2400" b="1">
                <a:ea typeface="新細明體" charset="0"/>
                <a:cs typeface="新細明體" charset="0"/>
              </a:rPr>
              <a:t>豬先生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600200"/>
            <a:ext cx="441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b="1">
                <a:ea typeface="新細明體" charset="0"/>
                <a:cs typeface="新細明體" charset="0"/>
              </a:rPr>
              <a:t>Them are pigs </a:t>
            </a:r>
            <a:r>
              <a:rPr lang="zh-TW" altLang="en-US" sz="2400" b="1">
                <a:ea typeface="新細明體" charset="0"/>
                <a:cs typeface="新細明體" charset="0"/>
              </a:rPr>
              <a:t>它們是豬</a:t>
            </a:r>
          </a:p>
          <a:p>
            <a:pPr>
              <a:lnSpc>
                <a:spcPct val="90000"/>
              </a:lnSpc>
            </a:pPr>
            <a:r>
              <a:rPr lang="en-US" altLang="zh-TW" sz="2400" b="1">
                <a:ea typeface="新細明體" charset="0"/>
                <a:cs typeface="新細明體" charset="0"/>
              </a:rPr>
              <a:t>Them are not pigs! </a:t>
            </a:r>
            <a:r>
              <a:rPr lang="zh-TW" altLang="en-US" sz="2400" b="1">
                <a:ea typeface="新細明體" charset="0"/>
                <a:cs typeface="新細明體" charset="0"/>
              </a:rPr>
              <a:t>它們不是豬群</a:t>
            </a:r>
            <a:r>
              <a:rPr lang="en-US" altLang="zh-TW" sz="2400" b="1">
                <a:ea typeface="新細明體" charset="0"/>
                <a:cs typeface="新細明體" charset="0"/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 altLang="zh-TW" sz="2400" b="1">
                <a:ea typeface="新細明體" charset="0"/>
                <a:cs typeface="新細明體" charset="0"/>
              </a:rPr>
              <a:t>Oh, yes they are! </a:t>
            </a:r>
            <a:r>
              <a:rPr lang="zh-TW" altLang="en-US" sz="2400" b="1">
                <a:ea typeface="新細明體" charset="0"/>
                <a:cs typeface="新細明體" charset="0"/>
              </a:rPr>
              <a:t>喔</a:t>
            </a:r>
            <a:r>
              <a:rPr lang="en-US" altLang="zh-TW" sz="2400" b="1">
                <a:ea typeface="新細明體" charset="0"/>
                <a:cs typeface="新細明體" charset="0"/>
              </a:rPr>
              <a:t>!</a:t>
            </a:r>
            <a:r>
              <a:rPr lang="zh-TW" altLang="en-US" sz="2400" b="1">
                <a:ea typeface="新細明體" charset="0"/>
                <a:cs typeface="新細明體" charset="0"/>
              </a:rPr>
              <a:t>他們是</a:t>
            </a:r>
            <a:r>
              <a:rPr lang="en-US" altLang="zh-TW" sz="2400" b="1">
                <a:ea typeface="新細明體" charset="0"/>
                <a:cs typeface="新細明體" charset="0"/>
              </a:rPr>
              <a:t>!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altLang="zh-TW" sz="2400" b="1">
                <a:ea typeface="新細明體" charset="0"/>
                <a:cs typeface="新細明體" charset="0"/>
              </a:rPr>
              <a:t>	See them pens? </a:t>
            </a:r>
            <a:r>
              <a:rPr lang="zh-TW" altLang="en-US" sz="2400" b="1">
                <a:ea typeface="新細明體" charset="0"/>
                <a:cs typeface="新細明體" charset="0"/>
              </a:rPr>
              <a:t>看他們的筆</a:t>
            </a:r>
            <a:r>
              <a:rPr lang="en-US" altLang="zh-TW" sz="2400" b="1">
                <a:ea typeface="新細明體" charset="0"/>
                <a:cs typeface="新細明體" charset="0"/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altLang="zh-TW" sz="2400" b="1">
                <a:ea typeface="新細明體" charset="0"/>
                <a:cs typeface="新細明體" charset="0"/>
              </a:rPr>
              <a:t>Well I’ll be! </a:t>
            </a:r>
            <a:r>
              <a:rPr lang="zh-TW" altLang="en-US" sz="2400" b="1">
                <a:ea typeface="新細明體" charset="0"/>
                <a:cs typeface="新細明體" charset="0"/>
              </a:rPr>
              <a:t>我是</a:t>
            </a:r>
            <a:r>
              <a:rPr lang="en-US" altLang="zh-TW" sz="2400" b="1">
                <a:ea typeface="新細明體" charset="0"/>
                <a:cs typeface="新細明體" charset="0"/>
              </a:rPr>
              <a:t>!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altLang="zh-TW" sz="2400" b="1">
                <a:ea typeface="新細明體" charset="0"/>
                <a:cs typeface="新細明體" charset="0"/>
              </a:rPr>
              <a:t>	Them </a:t>
            </a:r>
            <a:r>
              <a:rPr lang="en-US" altLang="zh-TW" sz="2400" b="1" i="1">
                <a:ea typeface="新細明體" charset="0"/>
                <a:cs typeface="新細明體" charset="0"/>
              </a:rPr>
              <a:t>are</a:t>
            </a:r>
            <a:r>
              <a:rPr lang="en-US" altLang="zh-TW" sz="2400" b="1">
                <a:ea typeface="新細明體" charset="0"/>
                <a:cs typeface="新細明體" charset="0"/>
              </a:rPr>
              <a:t> pigs! </a:t>
            </a:r>
            <a:r>
              <a:rPr lang="zh-TW" altLang="en-US" sz="2400" b="1">
                <a:ea typeface="新細明體" charset="0"/>
                <a:cs typeface="新細明體" charset="0"/>
              </a:rPr>
              <a:t>它們是豬群</a:t>
            </a:r>
            <a:r>
              <a:rPr lang="en-US" altLang="zh-TW" sz="2400" b="1">
                <a:ea typeface="新細明體" charset="0"/>
                <a:cs typeface="新細明體" charset="0"/>
              </a:rPr>
              <a:t>!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752600" y="5867400"/>
            <a:ext cx="525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800" b="1" i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Peter had an accent too!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zh-TW" altLang="en-US" sz="2800" b="1" i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彼得也有腔調</a:t>
            </a:r>
            <a:r>
              <a:rPr lang="en-US" altLang="zh-TW" sz="2800" b="1" i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charRg st="67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516">
                                            <p:txEl>
                                              <p:charRg st="67" end="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charRg st="82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4516">
                                            <p:txEl>
                                              <p:charRg st="82" end="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4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76200"/>
            <a:ext cx="9296400" cy="6858000"/>
          </a:xfrm>
          <a:noFill/>
          <a:ln/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791200" y="263525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altLang="zh-TW" sz="3600" b="1">
                <a:solidFill>
                  <a:schemeClr val="bg2"/>
                </a:solidFill>
                <a:ea typeface="新細明體" charset="0"/>
                <a:cs typeface="新細明體" charset="0"/>
              </a:rPr>
              <a:t>Decapolis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276600" cy="1752600"/>
          </a:xfrm>
          <a:solidFill>
            <a:schemeClr val="bg1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>
                <a:ea typeface="新細明體" charset="0"/>
                <a:cs typeface="新細明體" charset="0"/>
              </a:rPr>
              <a:t>Aramaic in Palestine </a:t>
            </a:r>
            <a:br>
              <a:rPr lang="en-US" altLang="zh-TW" sz="3200">
                <a:ea typeface="新細明體" charset="0"/>
                <a:cs typeface="新細明體" charset="0"/>
              </a:rPr>
            </a:br>
            <a:r>
              <a:rPr lang="zh-TW" altLang="en-US" sz="2400">
                <a:ea typeface="新細明體" charset="0"/>
                <a:cs typeface="新細明體" charset="0"/>
              </a:rPr>
              <a:t>亞蘭文在巴勒斯坦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810000" y="48006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altLang="zh-TW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Judea </a:t>
            </a:r>
            <a:r>
              <a:rPr lang="zh-TW" altLang="en-US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猶大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267200" y="1066800"/>
            <a:ext cx="1828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altLang="zh-TW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Galilee </a:t>
            </a:r>
            <a:r>
              <a:rPr lang="zh-TW" altLang="en-US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加利利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096000" y="806450"/>
            <a:ext cx="1828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altLang="zh-TW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Batanea </a:t>
            </a:r>
            <a:r>
              <a:rPr lang="zh-TW" altLang="en-US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伯特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715000" y="3657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altLang="zh-TW" sz="3600" b="1">
                <a:solidFill>
                  <a:schemeClr val="bg2"/>
                </a:solidFill>
                <a:ea typeface="新細明體" charset="0"/>
                <a:cs typeface="新細明體" charset="0"/>
              </a:rPr>
              <a:t>Perea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5715000" y="629285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altLang="zh-TW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Arabia </a:t>
            </a:r>
            <a:r>
              <a:rPr lang="zh-TW" altLang="en-US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阿拉伯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3962400" y="24384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altLang="zh-TW" sz="3600" b="1">
                <a:solidFill>
                  <a:schemeClr val="bg2"/>
                </a:solidFill>
                <a:ea typeface="新細明體" charset="0"/>
                <a:cs typeface="新細明體" charset="0"/>
              </a:rPr>
              <a:t>Samaria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2209800" y="6096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altLang="zh-TW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Idumea </a:t>
            </a:r>
            <a:r>
              <a:rPr lang="zh-TW" altLang="en-US" sz="2400" b="1">
                <a:solidFill>
                  <a:schemeClr val="bg2"/>
                </a:solidFill>
                <a:ea typeface="新細明體" charset="0"/>
                <a:cs typeface="新細明體" charset="0"/>
              </a:rPr>
              <a:t>以土買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193925" y="2716213"/>
            <a:ext cx="922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0"/>
                <a:cs typeface="新細明體" charset="0"/>
              </a:rPr>
              <a:t>Gentiles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1524000" y="2438400"/>
            <a:ext cx="72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ea typeface="新細明體" charset="0"/>
                <a:cs typeface="新細明體" charset="0"/>
              </a:rPr>
              <a:t>60%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457200" y="2438400"/>
            <a:ext cx="72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ea typeface="新細明體" charset="0"/>
                <a:cs typeface="新細明體" charset="0"/>
              </a:rPr>
              <a:t>40%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0" y="2133600"/>
            <a:ext cx="7086600" cy="2647950"/>
          </a:xfrm>
          <a:prstGeom prst="rect">
            <a:avLst/>
          </a:prstGeom>
          <a:gradFill rotWithShape="1">
            <a:gsLst>
              <a:gs pos="0">
                <a:srgbClr val="800080"/>
              </a:gs>
              <a:gs pos="50000">
                <a:srgbClr val="800080">
                  <a:gamma/>
                  <a:shade val="46275"/>
                  <a:invGamma/>
                </a:srgbClr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400" b="1">
                <a:ea typeface="新細明體" charset="0"/>
                <a:cs typeface="新細明體" charset="0"/>
              </a:rPr>
              <a:t>“</a:t>
            </a:r>
            <a:r>
              <a:rPr lang="en-US" altLang="zh-TW" sz="2400" b="1">
                <a:ea typeface="新細明體" charset="0"/>
                <a:cs typeface="新細明體" charset="0"/>
              </a:rPr>
              <a:t>After a little while the bystanders came up and said to Peter, ‘Certainly you too are one of them, for your accent betrays you.’” “</a:t>
            </a:r>
            <a:r>
              <a:rPr lang="zh-TW" altLang="en-US" sz="2400" b="1">
                <a:ea typeface="新細明體" charset="0"/>
                <a:cs typeface="新細明體" charset="0"/>
              </a:rPr>
              <a:t>過了不多的時后，旁邊者的人前來，對彼得說，你真是他們一黨的。你的口音把你露出來了。</a:t>
            </a:r>
            <a:r>
              <a:rPr lang="en-US" altLang="zh-TW" sz="2400" b="1">
                <a:ea typeface="新細明體" charset="0"/>
                <a:cs typeface="新細明體" charset="0"/>
              </a:rPr>
              <a:t>”</a:t>
            </a:r>
          </a:p>
          <a:p>
            <a:pPr algn="r"/>
            <a:r>
              <a:rPr lang="en-US" altLang="zh-TW" sz="2400" b="1">
                <a:ea typeface="新細明體" charset="0"/>
                <a:cs typeface="新細明體" charset="0"/>
              </a:rPr>
              <a:t>(Matthew 26:73)</a:t>
            </a:r>
          </a:p>
          <a:p>
            <a:pPr algn="r"/>
            <a:r>
              <a:rPr lang="en-US" altLang="zh-TW" sz="2400" b="1">
                <a:ea typeface="新細明體" charset="0"/>
                <a:cs typeface="新細明體" charset="0"/>
              </a:rPr>
              <a:t>(</a:t>
            </a:r>
            <a:r>
              <a:rPr lang="zh-TW" altLang="en-US" sz="2400" b="1">
                <a:ea typeface="新細明體" charset="0"/>
                <a:cs typeface="新細明體" charset="0"/>
              </a:rPr>
              <a:t>馬太福音</a:t>
            </a:r>
            <a:r>
              <a:rPr lang="en-US" altLang="zh-TW" sz="2400" b="1">
                <a:ea typeface="新細明體" charset="0"/>
                <a:cs typeface="新細明體" charset="0"/>
              </a:rPr>
              <a:t>26:73)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870585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chemeClr val="bg2"/>
                </a:solidFill>
                <a:latin typeface="Arial" charset="0"/>
                <a:ea typeface="新細明體" charset="0"/>
                <a:cs typeface="新細明體" charset="0"/>
              </a:rPr>
              <a:t>97</a:t>
            </a:r>
            <a:endParaRPr lang="en-US" altLang="zh-TW" b="1">
              <a:solidFill>
                <a:schemeClr val="bg2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  <p:bldP spid="389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Qumran0001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5" r="17754" b="77966"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>
                <a:solidFill>
                  <a:schemeClr val="tx1"/>
                </a:solidFill>
                <a:ea typeface="新細明體" charset="0"/>
                <a:cs typeface="新細明體" charset="0"/>
              </a:rPr>
              <a:t>Hebrew in Palestine?</a:t>
            </a:r>
            <a:br>
              <a:rPr lang="en-US" altLang="zh-TW" sz="4000">
                <a:solidFill>
                  <a:schemeClr val="tx1"/>
                </a:solidFill>
                <a:ea typeface="新細明體" charset="0"/>
                <a:cs typeface="新細明體" charset="0"/>
              </a:rPr>
            </a:br>
            <a:r>
              <a:rPr lang="zh-TW" altLang="en-US" sz="4000">
                <a:solidFill>
                  <a:schemeClr val="tx1"/>
                </a:solidFill>
                <a:ea typeface="新細明體" charset="0"/>
                <a:cs typeface="新細明體" charset="0"/>
              </a:rPr>
              <a:t>希伯來文在巴勒斯坦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839200" cy="190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b="1">
                <a:latin typeface="Arial Black" charset="0"/>
                <a:ea typeface="新細明體" charset="0"/>
                <a:cs typeface="新細明體" charset="0"/>
              </a:rPr>
              <a:t>Previously thought virtually unknown</a:t>
            </a:r>
          </a:p>
          <a:p>
            <a:pPr>
              <a:lnSpc>
                <a:spcPct val="90000"/>
              </a:lnSpc>
            </a:pPr>
            <a:r>
              <a:rPr lang="zh-TW" altLang="en-US" sz="2800" b="1">
                <a:latin typeface="Arial Black" charset="0"/>
                <a:ea typeface="新細明體" charset="0"/>
                <a:cs typeface="新細明體" charset="0"/>
              </a:rPr>
              <a:t>以往的看法不詳</a:t>
            </a:r>
          </a:p>
          <a:p>
            <a:pPr>
              <a:lnSpc>
                <a:spcPct val="90000"/>
              </a:lnSpc>
            </a:pPr>
            <a:r>
              <a:rPr lang="en-US" altLang="zh-TW" sz="2800" b="1">
                <a:latin typeface="Arial Black" charset="0"/>
                <a:ea typeface="新細明體" charset="0"/>
                <a:cs typeface="新細明體" charset="0"/>
              </a:rPr>
              <a:t>Recent studies say it was common</a:t>
            </a:r>
          </a:p>
          <a:p>
            <a:pPr>
              <a:lnSpc>
                <a:spcPct val="90000"/>
              </a:lnSpc>
            </a:pPr>
            <a:r>
              <a:rPr lang="zh-TW" altLang="en-US" sz="2800" b="1">
                <a:latin typeface="Arial Black" charset="0"/>
                <a:ea typeface="新細明體" charset="0"/>
                <a:cs typeface="新細明體" charset="0"/>
              </a:rPr>
              <a:t>最近研究認為在當地是很普遍使用的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7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533400" y="1524000"/>
            <a:ext cx="7924800" cy="685800"/>
          </a:xfrm>
          <a:noFill/>
          <a:ln/>
        </p:spPr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Languages of the Empire</a:t>
            </a:r>
          </a:p>
        </p:txBody>
      </p:sp>
      <p:pic>
        <p:nvPicPr>
          <p:cNvPr id="36866" name="Picture 2" descr="34 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AutoShape 3" descr="Green marble"/>
          <p:cNvSpPr>
            <a:spLocks noChangeArrowheads="1"/>
          </p:cNvSpPr>
          <p:nvPr/>
        </p:nvSpPr>
        <p:spPr bwMode="auto">
          <a:xfrm>
            <a:off x="3124200" y="3429000"/>
            <a:ext cx="762000" cy="609600"/>
          </a:xfrm>
          <a:prstGeom prst="star5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AutoShape 4" descr="Brown marble"/>
          <p:cNvSpPr>
            <a:spLocks noChangeArrowheads="1"/>
          </p:cNvSpPr>
          <p:nvPr/>
        </p:nvSpPr>
        <p:spPr bwMode="auto">
          <a:xfrm>
            <a:off x="6477000" y="4876800"/>
            <a:ext cx="914400" cy="914400"/>
          </a:xfrm>
          <a:prstGeom prst="star4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WordArt 7"/>
          <p:cNvSpPr>
            <a:spLocks noChangeArrowheads="1" noChangeShapeType="1" noTextEdit="1"/>
          </p:cNvSpPr>
          <p:nvPr/>
        </p:nvSpPr>
        <p:spPr bwMode="auto">
          <a:xfrm>
            <a:off x="838200" y="3048000"/>
            <a:ext cx="29718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Latin</a:t>
            </a:r>
          </a:p>
        </p:txBody>
      </p:sp>
      <p:sp>
        <p:nvSpPr>
          <p:cNvPr id="36872" name="WordArt 8"/>
          <p:cNvSpPr>
            <a:spLocks noChangeArrowheads="1" noChangeShapeType="1" noTextEdit="1"/>
          </p:cNvSpPr>
          <p:nvPr/>
        </p:nvSpPr>
        <p:spPr bwMode="auto">
          <a:xfrm>
            <a:off x="6324600" y="4419600"/>
            <a:ext cx="2133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  <a:ea typeface="Impact"/>
                <a:cs typeface="Impact"/>
              </a:rPr>
              <a:t>Aramaic</a:t>
            </a:r>
          </a:p>
        </p:txBody>
      </p:sp>
      <p:sp>
        <p:nvSpPr>
          <p:cNvPr id="36873" name="WordArt 9"/>
          <p:cNvSpPr>
            <a:spLocks noChangeArrowheads="1" noChangeShapeType="1" noTextEdit="1"/>
          </p:cNvSpPr>
          <p:nvPr/>
        </p:nvSpPr>
        <p:spPr bwMode="auto">
          <a:xfrm>
            <a:off x="4267200" y="2971800"/>
            <a:ext cx="29718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Greek</a:t>
            </a:r>
          </a:p>
        </p:txBody>
      </p:sp>
      <p:sp>
        <p:nvSpPr>
          <p:cNvPr id="36874" name="WordArt 10"/>
          <p:cNvSpPr>
            <a:spLocks noChangeArrowheads="1" noChangeShapeType="1" noTextEdit="1"/>
          </p:cNvSpPr>
          <p:nvPr/>
        </p:nvSpPr>
        <p:spPr bwMode="auto">
          <a:xfrm>
            <a:off x="6553200" y="5181600"/>
            <a:ext cx="838200" cy="228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Hebrew</a:t>
            </a:r>
          </a:p>
        </p:txBody>
      </p:sp>
      <p:sp>
        <p:nvSpPr>
          <p:cNvPr id="36875" name="WordArt 11"/>
          <p:cNvSpPr>
            <a:spLocks noChangeArrowheads="1" noChangeShapeType="1" noTextEdit="1"/>
          </p:cNvSpPr>
          <p:nvPr/>
        </p:nvSpPr>
        <p:spPr bwMode="auto">
          <a:xfrm>
            <a:off x="990600" y="228600"/>
            <a:ext cx="7010400" cy="1066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Languages of the Empire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  <p:bldP spid="36868" grpId="0" animBg="1"/>
      <p:bldP spid="36871" grpId="0" animBg="1"/>
      <p:bldP spid="36872" grpId="0" animBg="1"/>
      <p:bldP spid="36873" grpId="0" animBg="1"/>
      <p:bldP spid="368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Roman Empire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5031"/>
          <a:stretch>
            <a:fillRect/>
          </a:stretch>
        </p:blipFill>
        <p:spPr bwMode="auto">
          <a:xfrm>
            <a:off x="0" y="0"/>
            <a:ext cx="9829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chemeClr val="bg2"/>
          </a:solidFill>
          <a:effectLst>
            <a:outerShdw blurRad="63500" dist="38099" dir="2700000" algn="ctr" rotWithShape="0">
              <a:srgbClr val="800080">
                <a:alpha val="74998"/>
              </a:srgbClr>
            </a:outerShdw>
          </a:effectLst>
        </p:spPr>
        <p:txBody>
          <a:bodyPr/>
          <a:lstStyle/>
          <a:p>
            <a:endParaRPr lang="zh-TW" altLang="en-US" sz="6600">
              <a:solidFill>
                <a:schemeClr val="bg2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332038"/>
            <a:ext cx="6172200" cy="3535362"/>
          </a:xfrm>
          <a:gradFill rotWithShape="1">
            <a:gsLst>
              <a:gs pos="0">
                <a:schemeClr val="accent1">
                  <a:alpha val="75999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effectLst>
            <a:outerShdw blurRad="63500" dist="38099" dir="2700000" algn="ctr" rotWithShape="0">
              <a:srgbClr val="800080">
                <a:alpha val="74998"/>
              </a:srgbClr>
            </a:outerShdw>
          </a:effectLst>
        </p:spPr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Social Classes </a:t>
            </a:r>
            <a:r>
              <a:rPr lang="zh-TW" altLang="en-US">
                <a:ea typeface="新細明體" charset="0"/>
                <a:cs typeface="新細明體" charset="0"/>
              </a:rPr>
              <a:t>社會階層</a:t>
            </a:r>
          </a:p>
          <a:p>
            <a:r>
              <a:rPr lang="en-US" altLang="zh-TW">
                <a:ea typeface="新細明體" charset="0"/>
                <a:cs typeface="新細明體" charset="0"/>
              </a:rPr>
              <a:t>Roman Social Institutions</a:t>
            </a:r>
            <a:r>
              <a:rPr lang="zh-TW" altLang="en-US">
                <a:ea typeface="新細明體" charset="0"/>
                <a:cs typeface="新細明體" charset="0"/>
              </a:rPr>
              <a:t>羅馬社會制度</a:t>
            </a:r>
          </a:p>
          <a:p>
            <a:r>
              <a:rPr lang="en-US" altLang="zh-TW">
                <a:ea typeface="新細明體" charset="0"/>
                <a:cs typeface="新細明體" charset="0"/>
              </a:rPr>
              <a:t>Ethnic Groups </a:t>
            </a:r>
            <a:r>
              <a:rPr lang="zh-TW" altLang="en-US">
                <a:ea typeface="新細明體" charset="0"/>
                <a:cs typeface="新細明體" charset="0"/>
              </a:rPr>
              <a:t>族群</a:t>
            </a:r>
          </a:p>
          <a:p>
            <a:r>
              <a:rPr lang="en-US" altLang="zh-TW">
                <a:ea typeface="新細明體" charset="0"/>
                <a:cs typeface="新細明體" charset="0"/>
              </a:rPr>
              <a:t>Racial Prejudice </a:t>
            </a:r>
          </a:p>
          <a:p>
            <a:pPr>
              <a:buFont typeface="Wingdings" charset="0"/>
              <a:buNone/>
            </a:pPr>
            <a:r>
              <a:rPr lang="zh-TW" altLang="en-US">
                <a:ea typeface="新細明體" charset="0"/>
                <a:cs typeface="新細明體" charset="0"/>
              </a:rPr>
              <a:t>   種族偏見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3124200" cy="800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  <a:ea typeface="Arial Black"/>
                <a:cs typeface="Arial Black"/>
              </a:rPr>
              <a:t>Social Life</a:t>
            </a:r>
          </a:p>
        </p:txBody>
      </p:sp>
      <p:sp>
        <p:nvSpPr>
          <p:cNvPr id="16390" name="AutoShape 6"/>
          <p:cNvSpPr>
            <a:spLocks/>
          </p:cNvSpPr>
          <p:nvPr/>
        </p:nvSpPr>
        <p:spPr bwMode="auto">
          <a:xfrm>
            <a:off x="5486400" y="4038600"/>
            <a:ext cx="457200" cy="1447800"/>
          </a:xfrm>
          <a:prstGeom prst="rightBrace">
            <a:avLst>
              <a:gd name="adj1" fmla="val 26389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019800" y="4038600"/>
            <a:ext cx="1600200" cy="1006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2000" b="1">
                <a:ea typeface="新細明體" charset="0"/>
                <a:cs typeface="新細明體" charset="0"/>
              </a:rPr>
              <a:t>Next Class Session</a:t>
            </a:r>
          </a:p>
          <a:p>
            <a:r>
              <a:rPr lang="zh-TW" altLang="en-US" sz="2000" b="1">
                <a:ea typeface="新細明體" charset="0"/>
                <a:cs typeface="新細明體" charset="0"/>
              </a:rPr>
              <a:t>下一課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 animBg="1"/>
      <p:bldP spid="16390" grpId="0" animBg="1"/>
      <p:bldP spid="163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5626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REVIEW:  Intertestamental Period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回顧</a:t>
            </a: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:  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兩約時期</a:t>
            </a:r>
            <a:endParaRPr lang="en-US" altLang="zh-TW" sz="3200" b="1">
              <a:solidFill>
                <a:schemeClr val="bg1"/>
              </a:solidFill>
              <a:latin typeface="Times New Roman" charset="0"/>
              <a:ea typeface="新細明體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This time period is also called the  “</a:t>
            </a:r>
            <a:r>
              <a:rPr lang="en-US" altLang="zh-TW" sz="2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_____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 years. 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這時期被稱為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”____”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年。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One prominent family of this period was the </a:t>
            </a:r>
            <a:r>
              <a:rPr lang="en-US" altLang="zh-TW" sz="2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_________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or </a:t>
            </a:r>
            <a:r>
              <a:rPr lang="en-US" altLang="zh-TW" sz="2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__________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. 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這時期是一個顯赫的家庭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或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。</a:t>
            </a:r>
            <a:endParaRPr lang="zh-TW" altLang="en-US" sz="2800"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The biggest challenge of secularization came from </a:t>
            </a:r>
            <a:r>
              <a:rPr lang="en-US" altLang="zh-TW" sz="2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______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culture. 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世俗化最大的挑戰來自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文化。</a:t>
            </a:r>
            <a:endParaRPr lang="zh-TW" altLang="en-US" sz="2800" b="1">
              <a:solidFill>
                <a:schemeClr val="bg1"/>
              </a:solidFill>
              <a:latin typeface="Times New Roman" charset="0"/>
              <a:ea typeface="新細明體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T  F  The “synagogue” is another name for the Temple. “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猶太會堂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”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又稱為聖殿。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>
                <a:ea typeface="新細明體" charset="0"/>
                <a:cs typeface="新細明體" charset="0"/>
              </a:rPr>
              <a:t>Four Roman Social Classes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四個羅馬社會階層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905000"/>
            <a:ext cx="5410200" cy="609600"/>
          </a:xfrm>
        </p:spPr>
        <p:txBody>
          <a:bodyPr/>
          <a:lstStyle/>
          <a:p>
            <a:r>
              <a:rPr lang="en-US" altLang="zh-TW" sz="2400" b="1">
                <a:ea typeface="新細明體" charset="0"/>
                <a:cs typeface="新細明體" charset="0"/>
              </a:rPr>
              <a:t>Equestrians (Patricians)</a:t>
            </a:r>
            <a:r>
              <a:rPr lang="zh-TW" altLang="en-US" sz="2400" b="1">
                <a:ea typeface="新細明體" charset="0"/>
                <a:cs typeface="新細明體" charset="0"/>
              </a:rPr>
              <a:t>騎術</a:t>
            </a:r>
            <a:r>
              <a:rPr lang="en-US" altLang="zh-TW" sz="2400" b="1">
                <a:ea typeface="新細明體" charset="0"/>
                <a:cs typeface="新細明體" charset="0"/>
              </a:rPr>
              <a:t>(</a:t>
            </a:r>
            <a:r>
              <a:rPr lang="zh-TW" altLang="en-US" sz="2400" b="1">
                <a:ea typeface="新細明體" charset="0"/>
                <a:cs typeface="新細明體" charset="0"/>
              </a:rPr>
              <a:t>貴族</a:t>
            </a:r>
            <a:r>
              <a:rPr lang="en-US" altLang="zh-TW" sz="2400" b="1">
                <a:ea typeface="新細明體" charset="0"/>
                <a:cs typeface="新細明體" charset="0"/>
              </a:rPr>
              <a:t>)</a:t>
            </a:r>
          </a:p>
        </p:txBody>
      </p:sp>
      <p:pic>
        <p:nvPicPr>
          <p:cNvPr id="41988" name="Picture 4" descr="Co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81372" r="62357" b="3128"/>
          <a:stretch>
            <a:fillRect/>
          </a:stretch>
        </p:blipFill>
        <p:spPr bwMode="auto">
          <a:xfrm>
            <a:off x="457200" y="1905000"/>
            <a:ext cx="1143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Co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62" t="81372" b="3128"/>
          <a:stretch>
            <a:fillRect/>
          </a:stretch>
        </p:blipFill>
        <p:spPr bwMode="auto">
          <a:xfrm>
            <a:off x="1676400" y="4495800"/>
            <a:ext cx="115093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Co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3" t="81372" r="52774" b="3128"/>
          <a:stretch>
            <a:fillRect/>
          </a:stretch>
        </p:blipFill>
        <p:spPr bwMode="auto">
          <a:xfrm>
            <a:off x="228600" y="335280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Co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3" t="81372" r="28819" b="3128"/>
          <a:stretch>
            <a:fillRect/>
          </a:stretch>
        </p:blipFill>
        <p:spPr bwMode="auto">
          <a:xfrm>
            <a:off x="152400" y="4648200"/>
            <a:ext cx="9906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Co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7" t="81372" r="37717" b="3128"/>
          <a:stretch>
            <a:fillRect/>
          </a:stretch>
        </p:blipFill>
        <p:spPr bwMode="auto">
          <a:xfrm>
            <a:off x="1219200" y="3048000"/>
            <a:ext cx="1143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 descr="Co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5" t="81372" r="11023" b="3128"/>
          <a:stretch>
            <a:fillRect/>
          </a:stretch>
        </p:blipFill>
        <p:spPr bwMode="auto">
          <a:xfrm>
            <a:off x="2133600" y="198120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Co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7" t="81372" r="19920" b="3128"/>
          <a:stretch>
            <a:fillRect/>
          </a:stretch>
        </p:blipFill>
        <p:spPr bwMode="auto">
          <a:xfrm>
            <a:off x="1066800" y="563880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3962400" y="3073400"/>
            <a:ext cx="541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Plebians </a:t>
            </a:r>
            <a:r>
              <a:rPr lang="zh-TW" alt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中産階層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3962400" y="4241800"/>
            <a:ext cx="541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Freedman </a:t>
            </a:r>
            <a:r>
              <a:rPr lang="zh-TW" alt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平民</a:t>
            </a: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自由民</a:t>
            </a: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)</a:t>
            </a: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3962400" y="5410200"/>
            <a:ext cx="541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Slaves </a:t>
            </a:r>
            <a:r>
              <a:rPr lang="zh-TW" alt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奴隸</a:t>
            </a:r>
          </a:p>
        </p:txBody>
      </p:sp>
      <p:sp>
        <p:nvSpPr>
          <p:cNvPr id="41998" name="AutoShape 14"/>
          <p:cNvSpPr>
            <a:spLocks noChangeArrowheads="1"/>
          </p:cNvSpPr>
          <p:nvPr/>
        </p:nvSpPr>
        <p:spPr bwMode="auto">
          <a:xfrm rot="5400000">
            <a:off x="4724400" y="2514600"/>
            <a:ext cx="5334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AutoShape 15"/>
          <p:cNvSpPr>
            <a:spLocks noChangeArrowheads="1"/>
          </p:cNvSpPr>
          <p:nvPr/>
        </p:nvSpPr>
        <p:spPr bwMode="auto">
          <a:xfrm rot="5400000">
            <a:off x="4724400" y="3695700"/>
            <a:ext cx="5334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AutoShape 16"/>
          <p:cNvSpPr>
            <a:spLocks noChangeArrowheads="1"/>
          </p:cNvSpPr>
          <p:nvPr/>
        </p:nvSpPr>
        <p:spPr bwMode="auto">
          <a:xfrm rot="5400000">
            <a:off x="4724400" y="4876800"/>
            <a:ext cx="5334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228600"/>
            <a:ext cx="3581400" cy="6858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/>
            <a:r>
              <a:rPr lang="en-US" altLang="zh-TW" sz="3200">
                <a:ea typeface="新細明體" charset="0"/>
                <a:cs typeface="新細明體" charset="0"/>
              </a:rPr>
              <a:t>Social Classes </a:t>
            </a:r>
            <a:br>
              <a:rPr lang="en-US" altLang="zh-TW" sz="3200">
                <a:ea typeface="新細明體" charset="0"/>
                <a:cs typeface="新細明體" charset="0"/>
              </a:rPr>
            </a:br>
            <a:r>
              <a:rPr lang="zh-TW" altLang="en-US" sz="3200">
                <a:ea typeface="新細明體" charset="0"/>
                <a:cs typeface="新細明體" charset="0"/>
              </a:rPr>
              <a:t>社會階層</a:t>
            </a:r>
          </a:p>
        </p:txBody>
      </p:sp>
      <p:pic>
        <p:nvPicPr>
          <p:cNvPr id="47112" name="Picture 8" descr="Sen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752600"/>
            <a:ext cx="2159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V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066800"/>
            <a:ext cx="7315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457200"/>
            <a:ext cx="2895600" cy="12954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800" b="1">
                <a:solidFill>
                  <a:schemeClr val="hlink"/>
                </a:solidFill>
                <a:ea typeface="新細明體" charset="0"/>
                <a:cs typeface="新細明體" charset="0"/>
              </a:rPr>
              <a:t>Equestrians (Patricians)</a:t>
            </a:r>
          </a:p>
          <a:p>
            <a:pPr>
              <a:lnSpc>
                <a:spcPct val="80000"/>
              </a:lnSpc>
            </a:pPr>
            <a:r>
              <a:rPr lang="zh-TW" altLang="en-US" sz="2800" b="1">
                <a:solidFill>
                  <a:schemeClr val="hlink"/>
                </a:solidFill>
                <a:ea typeface="新細明體" charset="0"/>
                <a:cs typeface="新細明體" charset="0"/>
              </a:rPr>
              <a:t>騎術</a:t>
            </a:r>
            <a:r>
              <a:rPr lang="en-US" altLang="zh-TW" sz="2800" b="1">
                <a:solidFill>
                  <a:schemeClr val="hlink"/>
                </a:solidFill>
                <a:ea typeface="新細明體" charset="0"/>
                <a:cs typeface="新細明體" charset="0"/>
              </a:rPr>
              <a:t>(</a:t>
            </a:r>
            <a:r>
              <a:rPr lang="zh-TW" altLang="en-US" sz="2800" b="1">
                <a:solidFill>
                  <a:schemeClr val="hlink"/>
                </a:solidFill>
                <a:ea typeface="新細明體" charset="0"/>
                <a:cs typeface="新細明體" charset="0"/>
              </a:rPr>
              <a:t>貴族</a:t>
            </a:r>
            <a:r>
              <a:rPr lang="en-US" altLang="zh-TW" sz="2800" b="1">
                <a:solidFill>
                  <a:schemeClr val="hlink"/>
                </a:solidFill>
                <a:ea typeface="新細明體" charset="0"/>
                <a:cs typeface="新細明體" charset="0"/>
              </a:rPr>
              <a:t>)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1028" descr="Luxu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8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533400" y="5562600"/>
            <a:ext cx="8229600" cy="1143000"/>
          </a:xfrm>
        </p:spPr>
        <p:txBody>
          <a:bodyPr/>
          <a:lstStyle/>
          <a:p>
            <a:r>
              <a:rPr lang="en-US" altLang="zh-TW" sz="4000">
                <a:ea typeface="新細明體" charset="0"/>
                <a:cs typeface="新細明體" charset="0"/>
              </a:rPr>
              <a:t>The Caracalla: Roman Luxury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迦里迦拉式</a:t>
            </a:r>
            <a:r>
              <a:rPr lang="en-US" altLang="zh-TW" sz="4000">
                <a:ea typeface="新細明體" charset="0"/>
                <a:cs typeface="新細明體" charset="0"/>
              </a:rPr>
              <a:t>: </a:t>
            </a:r>
            <a:r>
              <a:rPr lang="zh-TW" altLang="en-US" sz="4000">
                <a:ea typeface="新細明體" charset="0"/>
                <a:cs typeface="新細明體" charset="0"/>
              </a:rPr>
              <a:t>羅馬式的奢華</a:t>
            </a:r>
          </a:p>
        </p:txBody>
      </p:sp>
      <p:sp>
        <p:nvSpPr>
          <p:cNvPr id="55301" name="Text Box 1029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chemeClr val="bg2"/>
                </a:solidFill>
                <a:latin typeface="Arial" charset="0"/>
                <a:ea typeface="新細明體" charset="0"/>
                <a:cs typeface="新細明體" charset="0"/>
              </a:rPr>
              <a:t>98</a:t>
            </a:r>
            <a:endParaRPr lang="en-US" altLang="zh-TW" b="1">
              <a:solidFill>
                <a:schemeClr val="bg2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oman Fe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 b="4953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5989638"/>
            <a:ext cx="9144000" cy="868362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zh-TW" sz="3600">
                <a:ea typeface="新細明體" charset="0"/>
                <a:cs typeface="新細明體" charset="0"/>
              </a:rPr>
              <a:t>What is Proper Etiquette at a Roman Feast?</a:t>
            </a:r>
            <a:br>
              <a:rPr lang="en-US" altLang="zh-TW" sz="3600">
                <a:ea typeface="新細明體" charset="0"/>
                <a:cs typeface="新細明體" charset="0"/>
              </a:rPr>
            </a:br>
            <a:r>
              <a:rPr lang="zh-TW" altLang="en-US" sz="3600">
                <a:ea typeface="新細明體" charset="0"/>
                <a:cs typeface="新細明體" charset="0"/>
              </a:rPr>
              <a:t>什麼是在羅馬宴會中正式的禮儀呢</a:t>
            </a:r>
            <a:r>
              <a:rPr lang="en-US" altLang="zh-TW" sz="3600">
                <a:ea typeface="新細明體" charset="0"/>
                <a:cs typeface="新細明體" charset="0"/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5000" y="685800"/>
            <a:ext cx="2286000" cy="3230563"/>
          </a:xfrm>
        </p:spPr>
        <p:txBody>
          <a:bodyPr/>
          <a:lstStyle/>
          <a:p>
            <a:pPr algn="l"/>
            <a:r>
              <a:rPr lang="en-US" altLang="zh-TW">
                <a:ea typeface="新細明體" charset="0"/>
                <a:cs typeface="新細明體" charset="0"/>
              </a:rPr>
              <a:t>Three-Course Banquet</a:t>
            </a:r>
          </a:p>
        </p:txBody>
      </p:sp>
      <p:pic>
        <p:nvPicPr>
          <p:cNvPr id="48132" name="Picture 4" descr="D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3" t="49118" r="3560" b="7207"/>
          <a:stretch>
            <a:fillRect/>
          </a:stretch>
        </p:blipFill>
        <p:spPr bwMode="auto">
          <a:xfrm>
            <a:off x="5026025" y="0"/>
            <a:ext cx="4117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D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0" r="2591" b="54578"/>
          <a:stretch>
            <a:fillRect/>
          </a:stretch>
        </p:blipFill>
        <p:spPr bwMode="auto">
          <a:xfrm>
            <a:off x="0" y="-76200"/>
            <a:ext cx="5011738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>
                <a:ea typeface="新細明體" charset="0"/>
                <a:cs typeface="新細明體" charset="0"/>
              </a:rPr>
              <a:t>Wealthy Roman Women</a:t>
            </a:r>
            <a:br>
              <a:rPr lang="en-US" altLang="zh-TW" sz="2800">
                <a:ea typeface="新細明體" charset="0"/>
                <a:cs typeface="新細明體" charset="0"/>
              </a:rPr>
            </a:br>
            <a:r>
              <a:rPr lang="zh-TW" altLang="en-US" sz="2800">
                <a:ea typeface="新細明體" charset="0"/>
                <a:cs typeface="新細明體" charset="0"/>
              </a:rPr>
              <a:t>富裕的羅馬婦女</a:t>
            </a:r>
          </a:p>
        </p:txBody>
      </p:sp>
      <p:pic>
        <p:nvPicPr>
          <p:cNvPr id="51204" name="Picture 4" descr="Wo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3055"/>
          <a:stretch>
            <a:fillRect/>
          </a:stretch>
        </p:blipFill>
        <p:spPr bwMode="auto">
          <a:xfrm>
            <a:off x="609600" y="1295400"/>
            <a:ext cx="784860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8" name="Picture 20" descr="Centur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70866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086600" y="0"/>
            <a:ext cx="2209800" cy="2544763"/>
          </a:xfrm>
        </p:spPr>
        <p:txBody>
          <a:bodyPr/>
          <a:lstStyle/>
          <a:p>
            <a:pPr algn="l"/>
            <a:r>
              <a:rPr lang="en-US" altLang="zh-TW" sz="4000">
                <a:ea typeface="新細明體" charset="0"/>
                <a:cs typeface="新細明體" charset="0"/>
              </a:rPr>
              <a:t>Social Classes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社會階層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5105400"/>
            <a:ext cx="2971800" cy="1752600"/>
          </a:xfrm>
          <a:solidFill>
            <a:schemeClr val="bg2"/>
          </a:solidFill>
        </p:spPr>
        <p:txBody>
          <a:bodyPr/>
          <a:lstStyle/>
          <a:p>
            <a:r>
              <a:rPr lang="en-US" altLang="zh-TW" b="1">
                <a:solidFill>
                  <a:schemeClr val="hlink"/>
                </a:solidFill>
                <a:ea typeface="新細明體" charset="0"/>
                <a:cs typeface="新細明體" charset="0"/>
              </a:rPr>
              <a:t>Centurions were Wealthy</a:t>
            </a:r>
          </a:p>
          <a:p>
            <a:r>
              <a:rPr lang="zh-TW" altLang="en-US" b="1">
                <a:solidFill>
                  <a:schemeClr val="hlink"/>
                </a:solidFill>
                <a:ea typeface="新細明體" charset="0"/>
                <a:cs typeface="新細明體" charset="0"/>
              </a:rPr>
              <a:t>富裕的百長</a:t>
            </a: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charset="0"/>
                <a:cs typeface="新細明體" charset="0"/>
              </a:rPr>
              <a:t>Romans loved the races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  <p:pic>
        <p:nvPicPr>
          <p:cNvPr id="49156" name="Picture 4" descr="Chariot R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0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noFill/>
          <a:ln/>
          <a:effectLst>
            <a:outerShdw blurRad="63500" dist="107763" dir="81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b="1">
                <a:effectLst/>
                <a:ea typeface="新細明體" charset="0"/>
                <a:cs typeface="新細明體" charset="0"/>
              </a:rPr>
              <a:t>Equestrian High Priests</a:t>
            </a:r>
            <a:br>
              <a:rPr lang="en-US" altLang="zh-TW" b="1">
                <a:effectLst/>
                <a:ea typeface="新細明體" charset="0"/>
                <a:cs typeface="新細明體" charset="0"/>
              </a:rPr>
            </a:br>
            <a:r>
              <a:rPr lang="zh-TW" altLang="en-US">
                <a:effectLst/>
                <a:ea typeface="新細明體" charset="0"/>
                <a:cs typeface="新細明體" charset="0"/>
              </a:rPr>
              <a:t>上流社會的大祭司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2725" y="3500438"/>
            <a:ext cx="3581400" cy="4525962"/>
          </a:xfrm>
        </p:spPr>
        <p:txBody>
          <a:bodyPr/>
          <a:lstStyle/>
          <a:p>
            <a:r>
              <a:rPr lang="en-US" altLang="zh-TW" sz="2800">
                <a:ea typeface="新細明體" charset="0"/>
                <a:cs typeface="新細明體" charset="0"/>
              </a:rPr>
              <a:t>Annas </a:t>
            </a:r>
            <a:r>
              <a:rPr lang="zh-TW" altLang="en-US" sz="2800">
                <a:ea typeface="新細明體" charset="0"/>
                <a:cs typeface="新細明體" charset="0"/>
              </a:rPr>
              <a:t>亞那</a:t>
            </a:r>
          </a:p>
          <a:p>
            <a:r>
              <a:rPr lang="en-US" altLang="zh-TW" sz="2800">
                <a:ea typeface="新細明體" charset="0"/>
                <a:cs typeface="新細明體" charset="0"/>
              </a:rPr>
              <a:t>Caiaphas </a:t>
            </a:r>
            <a:r>
              <a:rPr lang="zh-TW" altLang="en-US" sz="2800">
                <a:ea typeface="新細明體" charset="0"/>
                <a:cs typeface="新細明體" charset="0"/>
              </a:rPr>
              <a:t>該亞法</a:t>
            </a:r>
          </a:p>
          <a:p>
            <a:r>
              <a:rPr lang="en-US" altLang="zh-TW" sz="2800">
                <a:ea typeface="新細明體" charset="0"/>
                <a:cs typeface="新細明體" charset="0"/>
              </a:rPr>
              <a:t>Sanhedrin </a:t>
            </a:r>
            <a:r>
              <a:rPr lang="zh-TW" altLang="en-US" sz="2800">
                <a:ea typeface="新細明體" charset="0"/>
                <a:cs typeface="新細明體" charset="0"/>
              </a:rPr>
              <a:t>古猶太最高評議會兼最高法院</a:t>
            </a:r>
          </a:p>
        </p:txBody>
      </p:sp>
      <p:pic>
        <p:nvPicPr>
          <p:cNvPr id="128004" name="Picture 4" descr="High Priest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600200"/>
            <a:ext cx="4937125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381000" y="5257800"/>
            <a:ext cx="4038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</a:pPr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新細明體" charset="0"/>
                <a:cs typeface="新細明體" charset="0"/>
              </a:rPr>
              <a:t>Annas &amp; Caiaphas both conducted illegal trials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</a:pP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新細明體" charset="0"/>
                <a:cs typeface="新細明體" charset="0"/>
              </a:rPr>
              <a:t>亞那與該亞法行非法的判訊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 rot="-1669184">
            <a:off x="4397375" y="1809750"/>
            <a:ext cx="166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2000">
                <a:solidFill>
                  <a:srgbClr val="FF0000"/>
                </a:solidFill>
                <a:latin typeface="Impact" charset="0"/>
                <a:ea typeface="新細明體" charset="0"/>
                <a:cs typeface="新細明體" charset="0"/>
              </a:rPr>
              <a:t>Illegal </a:t>
            </a:r>
            <a:r>
              <a:rPr lang="zh-TW" altLang="en-US" sz="2000">
                <a:solidFill>
                  <a:srgbClr val="FF0000"/>
                </a:solidFill>
                <a:latin typeface="Impact" charset="0"/>
                <a:ea typeface="新細明體" charset="0"/>
                <a:cs typeface="新細明體" charset="0"/>
              </a:rPr>
              <a:t>不合法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 rot="-1669184">
            <a:off x="4322763" y="2047875"/>
            <a:ext cx="24780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3200">
                <a:solidFill>
                  <a:srgbClr val="FF0000"/>
                </a:solidFill>
                <a:latin typeface="Impact" charset="0"/>
                <a:ea typeface="新細明體" charset="0"/>
                <a:cs typeface="新細明體" charset="0"/>
              </a:rPr>
              <a:t>Illegal</a:t>
            </a:r>
            <a:r>
              <a:rPr lang="zh-TW" altLang="en-US" sz="3200">
                <a:solidFill>
                  <a:srgbClr val="FF0000"/>
                </a:solidFill>
                <a:latin typeface="Impact" charset="0"/>
                <a:ea typeface="新細明體" charset="0"/>
                <a:cs typeface="新細明體" charset="0"/>
              </a:rPr>
              <a:t>不合法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 rot="-1669184">
            <a:off x="4297363" y="2503488"/>
            <a:ext cx="2763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3600">
                <a:solidFill>
                  <a:srgbClr val="FF0000"/>
                </a:solidFill>
                <a:latin typeface="Impact" charset="0"/>
                <a:ea typeface="新細明體" charset="0"/>
                <a:cs typeface="新細明體" charset="0"/>
              </a:rPr>
              <a:t>Illegal</a:t>
            </a:r>
            <a:r>
              <a:rPr lang="zh-TW" altLang="en-US" sz="3600">
                <a:solidFill>
                  <a:srgbClr val="FF0000"/>
                </a:solidFill>
                <a:latin typeface="Impact" charset="0"/>
                <a:ea typeface="新細明體" charset="0"/>
                <a:cs typeface="新細明體" charset="0"/>
              </a:rPr>
              <a:t>不合法</a:t>
            </a:r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 autoUpdateAnimBg="0"/>
      <p:bldP spid="128007" grpId="0" autoUpdateAnimBg="0"/>
      <p:bldP spid="12800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943600" y="274638"/>
            <a:ext cx="3200400" cy="1354137"/>
          </a:xfrm>
        </p:spPr>
        <p:txBody>
          <a:bodyPr/>
          <a:lstStyle/>
          <a:p>
            <a:r>
              <a:rPr lang="en-US" altLang="zh-TW" sz="3200">
                <a:ea typeface="新細明體" charset="0"/>
                <a:cs typeface="新細明體" charset="0"/>
              </a:rPr>
              <a:t>Social Classes</a:t>
            </a:r>
            <a:br>
              <a:rPr lang="en-US" altLang="zh-TW" sz="3200">
                <a:ea typeface="新細明體" charset="0"/>
                <a:cs typeface="新細明體" charset="0"/>
              </a:rPr>
            </a:br>
            <a:r>
              <a:rPr lang="zh-TW" altLang="en-US" sz="3200">
                <a:ea typeface="新細明體" charset="0"/>
                <a:cs typeface="新細明體" charset="0"/>
              </a:rPr>
              <a:t>社會階層</a:t>
            </a:r>
            <a:br>
              <a:rPr lang="zh-TW" altLang="en-US" sz="3200">
                <a:ea typeface="新細明體" charset="0"/>
                <a:cs typeface="新細明體" charset="0"/>
              </a:rPr>
            </a:br>
            <a:endParaRPr lang="zh-TW" altLang="en-US" sz="3200">
              <a:ea typeface="新細明體" charset="0"/>
              <a:cs typeface="新細明體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1905000"/>
            <a:ext cx="3429000" cy="609600"/>
          </a:xfrm>
        </p:spPr>
        <p:txBody>
          <a:bodyPr/>
          <a:lstStyle/>
          <a:p>
            <a:r>
              <a:rPr lang="en-US" altLang="zh-TW" sz="1800" b="1">
                <a:ea typeface="新細明體" charset="0"/>
                <a:cs typeface="新細明體" charset="0"/>
              </a:rPr>
              <a:t>Equestrians  </a:t>
            </a:r>
            <a:r>
              <a:rPr lang="zh-TW" altLang="en-US" sz="1800" b="1">
                <a:ea typeface="新細明體" charset="0"/>
                <a:cs typeface="新細明體" charset="0"/>
              </a:rPr>
              <a:t>騎術</a:t>
            </a:r>
            <a:r>
              <a:rPr lang="en-US" altLang="zh-TW" sz="1800" b="1">
                <a:ea typeface="新細明體" charset="0"/>
                <a:cs typeface="新細明體" charset="0"/>
              </a:rPr>
              <a:t>(</a:t>
            </a:r>
            <a:r>
              <a:rPr lang="zh-TW" altLang="en-US" sz="1800" b="1">
                <a:ea typeface="新細明體" charset="0"/>
                <a:cs typeface="新細明體" charset="0"/>
              </a:rPr>
              <a:t>貴族</a:t>
            </a:r>
            <a:r>
              <a:rPr lang="en-US" altLang="zh-TW" sz="1800" b="1">
                <a:ea typeface="新細明體" charset="0"/>
                <a:cs typeface="新細明體" charset="0"/>
              </a:rPr>
              <a:t>)</a:t>
            </a:r>
            <a:r>
              <a:rPr lang="en-US" altLang="zh-TW" sz="2800" b="1">
                <a:ea typeface="新細明體" charset="0"/>
                <a:cs typeface="新細明體" charset="0"/>
              </a:rPr>
              <a:t> 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172200" y="3073400"/>
            <a:ext cx="3429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Plebians </a:t>
            </a:r>
            <a:r>
              <a:rPr lang="zh-TW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中産階層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6172200" y="4241800"/>
            <a:ext cx="3429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Freedman </a:t>
            </a:r>
            <a:r>
              <a:rPr lang="zh-TW" altLang="en-US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平民</a:t>
            </a:r>
            <a:r>
              <a:rPr lang="en-US" altLang="zh-TW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自由民</a:t>
            </a:r>
            <a:r>
              <a:rPr lang="en-US" altLang="zh-TW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)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172200" y="5410200"/>
            <a:ext cx="3429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Slaves </a:t>
            </a:r>
            <a:r>
              <a:rPr lang="zh-TW" altLang="en-US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奴隸</a:t>
            </a: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 rot="5400000">
            <a:off x="6836569" y="2612231"/>
            <a:ext cx="533400" cy="3381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AutoShape 8"/>
          <p:cNvSpPr>
            <a:spLocks noChangeArrowheads="1"/>
          </p:cNvSpPr>
          <p:nvPr/>
        </p:nvSpPr>
        <p:spPr bwMode="auto">
          <a:xfrm rot="5400000">
            <a:off x="6836569" y="3793331"/>
            <a:ext cx="533400" cy="3381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 rot="5400000">
            <a:off x="6836569" y="4974431"/>
            <a:ext cx="533400" cy="3381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043" name="Picture 11" descr="Tav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"/>
          <a:stretch>
            <a:fillRect/>
          </a:stretch>
        </p:blipFill>
        <p:spPr bwMode="auto">
          <a:xfrm>
            <a:off x="-252413" y="0"/>
            <a:ext cx="6324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Text Box 1027"/>
          <p:cNvSpPr txBox="1">
            <a:spLocks noChangeArrowheads="1"/>
          </p:cNvSpPr>
          <p:nvPr/>
        </p:nvSpPr>
        <p:spPr bwMode="auto">
          <a:xfrm>
            <a:off x="304800" y="306388"/>
            <a:ext cx="8686800" cy="5626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REVIEW:  Intertestamental Period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回顧</a:t>
            </a: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 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兩約時期</a:t>
            </a:r>
            <a:endParaRPr lang="en-US" altLang="zh-TW" sz="3200" b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This time period is also called the “</a:t>
            </a:r>
            <a:r>
              <a:rPr lang="en-US" altLang="zh-TW" sz="2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silent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 years. 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這時期被稱為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沉默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年。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One prominent family of this period was the </a:t>
            </a:r>
            <a:r>
              <a:rPr lang="en-US" altLang="zh-TW" sz="2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_________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or </a:t>
            </a:r>
            <a:r>
              <a:rPr lang="en-US" altLang="zh-TW" sz="2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__________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. 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這時期是一個顯赫的家庭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或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。</a:t>
            </a:r>
            <a:endParaRPr lang="en-US" altLang="zh-TW" sz="2800"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The biggest challenge of secularization came from </a:t>
            </a:r>
            <a:r>
              <a:rPr lang="en-US" altLang="zh-TW" sz="2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______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culture. 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世俗化最大的挑戰來自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_____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文化。</a:t>
            </a:r>
            <a:endParaRPr lang="zh-TW" altLang="en-US" sz="2800" b="1">
              <a:solidFill>
                <a:schemeClr val="bg1"/>
              </a:solidFill>
              <a:latin typeface="Times New Roman" charset="0"/>
              <a:ea typeface="新細明體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T  F  The “synagogue” is another name for the Temple. “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猶太會堂</a:t>
            </a:r>
            <a:r>
              <a:rPr lang="en-US" altLang="zh-TW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”</a:t>
            </a: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又稱為聖殿。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 descr="Living Jesus Sylla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 r="57976" b="7881"/>
          <a:stretch>
            <a:fillRect/>
          </a:stretch>
        </p:blipFill>
        <p:spPr bwMode="auto">
          <a:xfrm>
            <a:off x="0" y="0"/>
            <a:ext cx="2852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>
          <a:xfrm>
            <a:off x="3419475" y="549275"/>
            <a:ext cx="5410200" cy="1905000"/>
          </a:xfrm>
          <a:solidFill>
            <a:srgbClr val="EFE409"/>
          </a:solidFill>
        </p:spPr>
        <p:txBody>
          <a:bodyPr/>
          <a:lstStyle/>
          <a:p>
            <a:r>
              <a:rPr kumimoji="1" lang="en-US" altLang="zh-TW" sz="3200" b="1">
                <a:solidFill>
                  <a:schemeClr val="bg2"/>
                </a:solidFill>
                <a:ea typeface="新細明體" charset="0"/>
                <a:cs typeface="新細明體" charset="0"/>
              </a:rPr>
              <a:t>Regular Plebian Priests Wore Plain White Linen</a:t>
            </a:r>
            <a:br>
              <a:rPr kumimoji="1" lang="en-US" altLang="zh-TW" sz="3200" b="1">
                <a:solidFill>
                  <a:schemeClr val="bg2"/>
                </a:solidFill>
                <a:ea typeface="新細明體" charset="0"/>
                <a:cs typeface="新細明體" charset="0"/>
              </a:rPr>
            </a:br>
            <a:r>
              <a:rPr kumimoji="1" lang="zh-TW" altLang="en-US" sz="3200" b="1">
                <a:solidFill>
                  <a:schemeClr val="bg2"/>
                </a:solidFill>
                <a:ea typeface="新細明體" charset="0"/>
                <a:cs typeface="新細明體" charset="0"/>
              </a:rPr>
              <a:t>正式的中産階層祭司穿著淺白色的亞麻布衣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8375650" y="762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charset="0"/>
                <a:cs typeface="新細明體" charset="0"/>
              </a:rPr>
              <a:t>Plebian Artisans (Blacksmith)</a:t>
            </a:r>
            <a:br>
              <a:rPr lang="en-US" altLang="zh-TW" sz="3200">
                <a:ea typeface="新細明體" charset="0"/>
                <a:cs typeface="新細明體" charset="0"/>
              </a:rPr>
            </a:br>
            <a:r>
              <a:rPr lang="zh-TW" altLang="en-US" sz="3200">
                <a:ea typeface="新細明體" charset="0"/>
                <a:cs typeface="新細明體" charset="0"/>
              </a:rPr>
              <a:t>中産階層的工匠</a:t>
            </a:r>
            <a:r>
              <a:rPr lang="en-US" altLang="zh-TW" sz="3200">
                <a:ea typeface="新細明體" charset="0"/>
                <a:cs typeface="新細明體" charset="0"/>
              </a:rPr>
              <a:t>(</a:t>
            </a:r>
            <a:r>
              <a:rPr lang="zh-TW" altLang="en-US" sz="3200">
                <a:ea typeface="新細明體" charset="0"/>
                <a:cs typeface="新細明體" charset="0"/>
              </a:rPr>
              <a:t>鐵匠</a:t>
            </a:r>
            <a:r>
              <a:rPr lang="en-US" altLang="zh-TW" sz="3200">
                <a:ea typeface="新細明體" charset="0"/>
                <a:cs typeface="新細明體" charset="0"/>
              </a:rPr>
              <a:t>)</a:t>
            </a:r>
          </a:p>
        </p:txBody>
      </p:sp>
      <p:pic>
        <p:nvPicPr>
          <p:cNvPr id="52228" name="Picture 4" descr="Blacksmi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6962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8882063" y="-2286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Carp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050"/>
            <a:ext cx="6619875" cy="700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52400"/>
            <a:ext cx="8686800" cy="1524000"/>
          </a:xfrm>
          <a:solidFill>
            <a:srgbClr val="800080"/>
          </a:solidFill>
        </p:spPr>
        <p:txBody>
          <a:bodyPr/>
          <a:lstStyle/>
          <a:p>
            <a:r>
              <a:rPr lang="en-US" altLang="zh-TW" sz="3600">
                <a:ea typeface="新細明體" charset="0"/>
                <a:cs typeface="新細明體" charset="0"/>
              </a:rPr>
              <a:t>Jewish Carpenters were Plebians</a:t>
            </a:r>
            <a:br>
              <a:rPr lang="en-US" altLang="zh-TW" sz="3600">
                <a:ea typeface="新細明體" charset="0"/>
                <a:cs typeface="新細明體" charset="0"/>
              </a:rPr>
            </a:br>
            <a:r>
              <a:rPr lang="zh-TW" altLang="en-US" sz="3600">
                <a:ea typeface="新細明體" charset="0"/>
                <a:cs typeface="新細明體" charset="0"/>
              </a:rPr>
              <a:t>猶太的木匠是中産階層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6" name="Picture 10" descr="Social Cla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r="990"/>
          <a:stretch>
            <a:fillRect/>
          </a:stretch>
        </p:blipFill>
        <p:spPr bwMode="auto">
          <a:xfrm>
            <a:off x="0" y="3117850"/>
            <a:ext cx="6934200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03238"/>
            <a:ext cx="8229600" cy="1143000"/>
          </a:xfrm>
        </p:spPr>
        <p:txBody>
          <a:bodyPr/>
          <a:lstStyle/>
          <a:p>
            <a:r>
              <a:rPr lang="en-US" altLang="zh-TW" sz="3200">
                <a:ea typeface="新細明體" charset="0"/>
                <a:cs typeface="新細明體" charset="0"/>
              </a:rPr>
              <a:t>Social Classes</a:t>
            </a:r>
            <a:br>
              <a:rPr lang="en-US" altLang="zh-TW" sz="3200">
                <a:ea typeface="新細明體" charset="0"/>
                <a:cs typeface="新細明體" charset="0"/>
              </a:rPr>
            </a:br>
            <a:r>
              <a:rPr lang="zh-TW" altLang="en-US" sz="3200">
                <a:ea typeface="新細明體" charset="0"/>
                <a:cs typeface="新細明體" charset="0"/>
              </a:rPr>
              <a:t>社會階層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549275"/>
            <a:ext cx="2895600" cy="60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400" b="1">
                <a:ea typeface="新細明體" charset="0"/>
                <a:cs typeface="新細明體" charset="0"/>
              </a:rPr>
              <a:t>Equestrians </a:t>
            </a:r>
            <a:r>
              <a:rPr lang="zh-TW" altLang="en-US" sz="2400" b="1">
                <a:ea typeface="新細明體" charset="0"/>
                <a:cs typeface="新細明體" charset="0"/>
              </a:rPr>
              <a:t>貴族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6324600" y="1473200"/>
            <a:ext cx="289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Plebians </a:t>
            </a:r>
            <a:r>
              <a:rPr lang="zh-TW" alt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中産階層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6324600" y="2641600"/>
            <a:ext cx="289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Freedman </a:t>
            </a:r>
            <a:r>
              <a:rPr lang="zh-TW" alt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平民</a:t>
            </a:r>
            <a:r>
              <a:rPr lang="en-US" altLang="zh-TW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自由民</a:t>
            </a:r>
            <a:r>
              <a:rPr lang="en-US" altLang="zh-TW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)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6324600" y="3810000"/>
            <a:ext cx="289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Slaves </a:t>
            </a:r>
            <a:r>
              <a:rPr lang="zh-TW" alt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奴隸</a:t>
            </a:r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 rot="5400000">
            <a:off x="6962775" y="1038225"/>
            <a:ext cx="533400" cy="285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AutoShape 8"/>
          <p:cNvSpPr>
            <a:spLocks noChangeArrowheads="1"/>
          </p:cNvSpPr>
          <p:nvPr/>
        </p:nvSpPr>
        <p:spPr bwMode="auto">
          <a:xfrm rot="5400000">
            <a:off x="6962775" y="2219325"/>
            <a:ext cx="533400" cy="285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AutoShape 9"/>
          <p:cNvSpPr>
            <a:spLocks noChangeArrowheads="1"/>
          </p:cNvSpPr>
          <p:nvPr/>
        </p:nvSpPr>
        <p:spPr bwMode="auto">
          <a:xfrm rot="5400000">
            <a:off x="6962775" y="3400425"/>
            <a:ext cx="533400" cy="285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79388" y="188913"/>
            <a:ext cx="1981200" cy="2819400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altLang="zh-TW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Freedman were former slaves of various classes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平民</a:t>
            </a:r>
            <a:r>
              <a:rPr lang="en-US" altLang="zh-TW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自由民</a:t>
            </a:r>
            <a:r>
              <a:rPr lang="en-US" altLang="zh-TW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)</a:t>
            </a:r>
            <a:r>
              <a:rPr lang="zh-TW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是以往的奴隸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0" name="Picture 10" descr="Sl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3429000" y="1143000"/>
            <a:ext cx="2209800" cy="5257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29000" y="0"/>
            <a:ext cx="5715000" cy="1143000"/>
          </a:xfrm>
          <a:solidFill>
            <a:schemeClr val="bg2"/>
          </a:solidFill>
        </p:spPr>
        <p:txBody>
          <a:bodyPr/>
          <a:lstStyle/>
          <a:p>
            <a:r>
              <a:rPr lang="en-US" altLang="zh-TW" sz="3200">
                <a:ea typeface="新細明體" charset="0"/>
                <a:cs typeface="新細明體" charset="0"/>
              </a:rPr>
              <a:t>Social Classes</a:t>
            </a:r>
            <a:r>
              <a:rPr lang="zh-TW" altLang="en-US" sz="3200">
                <a:ea typeface="新細明體" charset="0"/>
                <a:cs typeface="新細明體" charset="0"/>
              </a:rPr>
              <a:t>社會階層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905000"/>
            <a:ext cx="5410200" cy="609600"/>
          </a:xfrm>
        </p:spPr>
        <p:txBody>
          <a:bodyPr/>
          <a:lstStyle/>
          <a:p>
            <a:r>
              <a:rPr lang="en-US" altLang="zh-TW" sz="2400" b="1">
                <a:ea typeface="新細明體" charset="0"/>
                <a:cs typeface="新細明體" charset="0"/>
              </a:rPr>
              <a:t>Equestrians (Patricians)</a:t>
            </a:r>
            <a:r>
              <a:rPr lang="zh-TW" altLang="en-US" sz="2400" b="1">
                <a:ea typeface="新細明體" charset="0"/>
                <a:cs typeface="新細明體" charset="0"/>
              </a:rPr>
              <a:t>騎術</a:t>
            </a:r>
            <a:r>
              <a:rPr lang="en-US" altLang="zh-TW" sz="2400" b="1">
                <a:ea typeface="新細明體" charset="0"/>
                <a:cs typeface="新細明體" charset="0"/>
              </a:rPr>
              <a:t>(</a:t>
            </a:r>
            <a:r>
              <a:rPr lang="zh-TW" altLang="en-US" sz="2400" b="1">
                <a:ea typeface="新細明體" charset="0"/>
                <a:cs typeface="新細明體" charset="0"/>
              </a:rPr>
              <a:t>貴族</a:t>
            </a:r>
            <a:r>
              <a:rPr lang="en-US" altLang="zh-TW" sz="2400" b="1">
                <a:ea typeface="新細明體" charset="0"/>
                <a:cs typeface="新細明體" charset="0"/>
              </a:rPr>
              <a:t>)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429000" y="3073400"/>
            <a:ext cx="541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Plebians </a:t>
            </a:r>
            <a:r>
              <a:rPr lang="zh-TW" alt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中産階層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429000" y="4241800"/>
            <a:ext cx="541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Freedman </a:t>
            </a:r>
            <a:r>
              <a:rPr lang="zh-TW" alt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平民</a:t>
            </a: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自由民</a:t>
            </a:r>
            <a:r>
              <a:rPr lang="en-US" altLang="zh-TW" sz="2400" b="1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)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429000" y="5410200"/>
            <a:ext cx="541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altLang="zh-TW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Slaves </a:t>
            </a:r>
            <a:r>
              <a:rPr lang="zh-TW" alt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奴隸</a:t>
            </a: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 rot="5400000">
            <a:off x="4191000" y="2514600"/>
            <a:ext cx="5334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 rot="5400000">
            <a:off x="4191000" y="3695700"/>
            <a:ext cx="5334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 rot="5400000">
            <a:off x="4191000" y="4876800"/>
            <a:ext cx="5334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charset="0"/>
                <a:cs typeface="新細明體" charset="0"/>
              </a:rPr>
              <a:t>Members of the City Community could appeal to the Forum of Rome</a:t>
            </a:r>
            <a:br>
              <a:rPr lang="en-US" altLang="zh-TW" sz="3200">
                <a:ea typeface="新細明體" charset="0"/>
                <a:cs typeface="新細明體" charset="0"/>
              </a:rPr>
            </a:br>
            <a:r>
              <a:rPr lang="zh-TW" altLang="en-US" sz="3200">
                <a:ea typeface="新細明體" charset="0"/>
                <a:cs typeface="新細明體" charset="0"/>
              </a:rPr>
              <a:t>城市社區的成員可以向羅馬論壇上訴</a:t>
            </a:r>
          </a:p>
        </p:txBody>
      </p:sp>
      <p:pic>
        <p:nvPicPr>
          <p:cNvPr id="50180" name="Picture 4" descr="Fo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"/>
          <a:stretch>
            <a:fillRect/>
          </a:stretch>
        </p:blipFill>
        <p:spPr bwMode="auto">
          <a:xfrm>
            <a:off x="-76200" y="1579563"/>
            <a:ext cx="9448800" cy="53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HOush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657600" cy="2362200"/>
          </a:xfrm>
        </p:spPr>
        <p:txBody>
          <a:bodyPr/>
          <a:lstStyle/>
          <a:p>
            <a:r>
              <a:rPr lang="en-US" altLang="zh-TW" sz="3200">
                <a:solidFill>
                  <a:schemeClr val="bg2"/>
                </a:solidFill>
                <a:effectLst/>
                <a:ea typeface="新細明體" charset="0"/>
                <a:cs typeface="新細明體" charset="0"/>
              </a:rPr>
              <a:t>Characteristics of the Household Community</a:t>
            </a:r>
            <a:br>
              <a:rPr lang="en-US" altLang="zh-TW" sz="3200">
                <a:solidFill>
                  <a:schemeClr val="bg2"/>
                </a:solidFill>
                <a:effectLst/>
                <a:ea typeface="新細明體" charset="0"/>
                <a:cs typeface="新細明體" charset="0"/>
              </a:rPr>
            </a:br>
            <a:r>
              <a:rPr lang="zh-TW" altLang="en-US" sz="3200">
                <a:solidFill>
                  <a:schemeClr val="bg2"/>
                </a:solidFill>
                <a:effectLst/>
                <a:ea typeface="新細明體" charset="0"/>
                <a:cs typeface="新細明體" charset="0"/>
              </a:rPr>
              <a:t>家庭社區的特性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8200" y="3962400"/>
            <a:ext cx="4495800" cy="2895600"/>
          </a:xfrm>
          <a:gradFill rotWithShape="1">
            <a:gsLst>
              <a:gs pos="0">
                <a:srgbClr val="006600">
                  <a:alpha val="67999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000">
                <a:ea typeface="新細明體" charset="0"/>
                <a:cs typeface="新細明體" charset="0"/>
              </a:rPr>
              <a:t>Same Biological Source on Same Estate </a:t>
            </a:r>
            <a:r>
              <a:rPr lang="zh-TW" altLang="en-US" sz="2000">
                <a:ea typeface="新細明體" charset="0"/>
                <a:cs typeface="新細明體" charset="0"/>
              </a:rPr>
              <a:t>相同的財産上有相同的生物來源</a:t>
            </a:r>
          </a:p>
          <a:p>
            <a:pPr>
              <a:lnSpc>
                <a:spcPct val="80000"/>
              </a:lnSpc>
            </a:pPr>
            <a:r>
              <a:rPr lang="en-US" altLang="zh-TW" sz="2000">
                <a:ea typeface="新細明體" charset="0"/>
                <a:cs typeface="新細明體" charset="0"/>
              </a:rPr>
              <a:t>Hierarchy of Authority </a:t>
            </a:r>
            <a:r>
              <a:rPr lang="zh-TW" altLang="en-US" sz="2000">
                <a:ea typeface="新細明體" charset="0"/>
                <a:cs typeface="新細明體" charset="0"/>
              </a:rPr>
              <a:t>權力的組織架構</a:t>
            </a:r>
          </a:p>
          <a:p>
            <a:pPr>
              <a:lnSpc>
                <a:spcPct val="80000"/>
              </a:lnSpc>
            </a:pPr>
            <a:r>
              <a:rPr lang="en-US" altLang="zh-TW" sz="2000">
                <a:ea typeface="新細明體" charset="0"/>
                <a:cs typeface="新細明體" charset="0"/>
              </a:rPr>
              <a:t>Freedmen and Slaves </a:t>
            </a:r>
            <a:r>
              <a:rPr lang="zh-TW" altLang="en-US" sz="2000">
                <a:ea typeface="新細明體" charset="0"/>
                <a:cs typeface="新細明體" charset="0"/>
              </a:rPr>
              <a:t>平民與奴隸</a:t>
            </a:r>
          </a:p>
          <a:p>
            <a:pPr>
              <a:lnSpc>
                <a:spcPct val="80000"/>
              </a:lnSpc>
            </a:pPr>
            <a:r>
              <a:rPr lang="en-US" altLang="zh-TW" sz="2000">
                <a:ea typeface="新細明體" charset="0"/>
                <a:cs typeface="新細明體" charset="0"/>
              </a:rPr>
              <a:t>Common Religion </a:t>
            </a:r>
            <a:r>
              <a:rPr lang="zh-TW" altLang="en-US" sz="2000">
                <a:ea typeface="新細明體" charset="0"/>
                <a:cs typeface="新細明體" charset="0"/>
              </a:rPr>
              <a:t>共同的宗教與信仰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chemeClr val="bg2"/>
                </a:solidFill>
                <a:latin typeface="Arial" charset="0"/>
                <a:ea typeface="新細明體" charset="0"/>
                <a:cs typeface="新細明體" charset="0"/>
              </a:rPr>
              <a:t>99</a:t>
            </a:r>
            <a:endParaRPr lang="en-US" altLang="zh-TW" b="1">
              <a:solidFill>
                <a:schemeClr val="bg2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2"/>
          <a:stretch>
            <a:fillRect/>
          </a:stretch>
        </p:blipFill>
        <p:spPr bwMode="auto">
          <a:xfrm>
            <a:off x="0" y="-458788"/>
            <a:ext cx="672306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81200"/>
          </a:xfrm>
          <a:solidFill>
            <a:srgbClr val="800080"/>
          </a:solidFill>
        </p:spPr>
        <p:txBody>
          <a:bodyPr/>
          <a:lstStyle/>
          <a:p>
            <a:r>
              <a:rPr lang="en-US" altLang="zh-TW" sz="4000">
                <a:ea typeface="新細明體" charset="0"/>
                <a:cs typeface="新細明體" charset="0"/>
              </a:rPr>
              <a:t>Household Implications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家庭的功能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403725" y="3114675"/>
            <a:ext cx="4740275" cy="3743325"/>
          </a:xfrm>
          <a:prstGeom prst="rect">
            <a:avLst/>
          </a:prstGeo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53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Household conversions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家人的談話地點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Unity of body of Christ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在基督的合一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Flexible structure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靈活的結構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Relationships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聯絡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Church meeting place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教會聚會的地點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Social variety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社交地點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Testing ground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測試地點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99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4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>
                <a:ea typeface="新細明體" charset="0"/>
                <a:cs typeface="新細明體" charset="0"/>
              </a:rPr>
              <a:t>Households Tested Faithfulness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家庭的考驗從一而終</a:t>
            </a:r>
          </a:p>
        </p:txBody>
      </p:sp>
      <p:pic>
        <p:nvPicPr>
          <p:cNvPr id="57348" name="Picture 4" descr="HOushold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304800" y="1731963"/>
            <a:ext cx="8458200" cy="47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2"/>
          <a:stretch>
            <a:fillRect/>
          </a:stretch>
        </p:blipFill>
        <p:spPr bwMode="auto">
          <a:xfrm>
            <a:off x="0" y="0"/>
            <a:ext cx="6723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35163"/>
          </a:xfrm>
          <a:solidFill>
            <a:srgbClr val="800080"/>
          </a:solidFill>
        </p:spPr>
        <p:txBody>
          <a:bodyPr/>
          <a:lstStyle/>
          <a:p>
            <a:r>
              <a:rPr lang="en-US" altLang="zh-TW" sz="4000">
                <a:ea typeface="新細明體" charset="0"/>
                <a:cs typeface="新細明體" charset="0"/>
              </a:rPr>
              <a:t>Household Implications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家庭的功能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356100" y="2420938"/>
            <a:ext cx="4787900" cy="4473575"/>
          </a:xfrm>
          <a:prstGeom prst="rect">
            <a:avLst/>
          </a:prstGeo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53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Household conversions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家人的談話地點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Unity of body of Christ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在基督裡的合一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Flexible structure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靈活的結構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Relationships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關係</a:t>
            </a:r>
            <a:r>
              <a:rPr lang="zh-TW" altLang="en-US" sz="2400">
                <a:latin typeface="Garamond" charset="0"/>
                <a:ea typeface="新細明體" charset="0"/>
                <a:cs typeface="新細明體" charset="0"/>
              </a:rPr>
              <a:t> </a:t>
            </a:r>
            <a:endParaRPr lang="zh-TW" altLang="en-US" sz="2400" b="1">
              <a:latin typeface="Garamond" charset="0"/>
              <a:ea typeface="新細明體" charset="0"/>
              <a:cs typeface="新細明體" charset="0"/>
            </a:endParaRP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Church meeting place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教會聚會的地點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Social variety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社交地點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Testing ground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測試地點</a:t>
            </a:r>
          </a:p>
          <a:p>
            <a:pPr>
              <a:buFontTx/>
              <a:buAutoNum type="arabicPeriod"/>
            </a:pPr>
            <a:r>
              <a:rPr lang="en-US" altLang="zh-TW" sz="2400" b="1">
                <a:latin typeface="Garamond" charset="0"/>
                <a:ea typeface="新細明體" charset="0"/>
                <a:cs typeface="新細明體" charset="0"/>
              </a:rPr>
              <a:t>Household evangelism </a:t>
            </a:r>
            <a:r>
              <a:rPr lang="zh-TW" altLang="en-US" sz="2400" b="1">
                <a:latin typeface="Garamond" charset="0"/>
                <a:ea typeface="新細明體" charset="0"/>
                <a:cs typeface="新細明體" charset="0"/>
              </a:rPr>
              <a:t>家庭的宣教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99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Text Box 1027"/>
          <p:cNvSpPr txBox="1">
            <a:spLocks noChangeArrowheads="1"/>
          </p:cNvSpPr>
          <p:nvPr/>
        </p:nvSpPr>
        <p:spPr bwMode="auto">
          <a:xfrm>
            <a:off x="304800" y="306388"/>
            <a:ext cx="8686800" cy="49990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REVIEW:  Intertestamental Period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回顧</a:t>
            </a: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:  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兩約時期</a:t>
            </a:r>
            <a:endParaRPr lang="en-US" altLang="zh-TW" sz="3200" b="1">
              <a:solidFill>
                <a:schemeClr val="bg1"/>
              </a:solidFill>
              <a:latin typeface="Times New Roman" charset="0"/>
              <a:ea typeface="新細明體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This time period is also called the “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silent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 years. 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這時期被稱為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沉默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年。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One prominent family of this period was the 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Maccabees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or 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Hasmoneans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.</a:t>
            </a:r>
            <a:r>
              <a:rPr lang="en-US" altLang="zh-TW" sz="2400">
                <a:latin typeface="Times New Roman" charset="0"/>
                <a:ea typeface="新細明體" charset="0"/>
                <a:cs typeface="新細明體" charset="0"/>
              </a:rPr>
              <a:t>  </a:t>
            </a:r>
            <a:r>
              <a:rPr lang="zh-TW" altLang="en-US" sz="24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在這個時期一個顯赫的家庭是馬加比或哈斯摩尼。</a:t>
            </a:r>
            <a:r>
              <a:rPr lang="en-US" altLang="zh-TW" sz="24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The biggest challenge of secularization came from 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______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culture. 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世俗化最大的挑戰是來自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____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文化。</a:t>
            </a:r>
            <a:endParaRPr lang="zh-TW" altLang="en-US" sz="2400" b="1">
              <a:solidFill>
                <a:schemeClr val="bg1"/>
              </a:solidFill>
              <a:latin typeface="Times New Roman" charset="0"/>
              <a:ea typeface="新細明體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T  F  The “synagogue” is another name for the Temple. “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猶太會堂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”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又稱為聖殿。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8" name="Group 1032"/>
          <p:cNvGrpSpPr>
            <a:grpSpLocks/>
          </p:cNvGrpSpPr>
          <p:nvPr/>
        </p:nvGrpSpPr>
        <p:grpSpPr bwMode="auto">
          <a:xfrm>
            <a:off x="-76200" y="-76200"/>
            <a:ext cx="7162800" cy="6907213"/>
            <a:chOff x="-48" y="-48"/>
            <a:chExt cx="4512" cy="4351"/>
          </a:xfrm>
        </p:grpSpPr>
        <p:pic>
          <p:nvPicPr>
            <p:cNvPr id="61444" name="Picture 1028" descr="Influence0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3" t="12123" r="17749" b="49368"/>
            <a:stretch>
              <a:fillRect/>
            </a:stretch>
          </p:blipFill>
          <p:spPr bwMode="auto">
            <a:xfrm>
              <a:off x="-48" y="-48"/>
              <a:ext cx="4512" cy="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6" name="Oval 1030"/>
            <p:cNvSpPr>
              <a:spLocks noChangeArrowheads="1"/>
            </p:cNvSpPr>
            <p:nvPr/>
          </p:nvSpPr>
          <p:spPr bwMode="auto">
            <a:xfrm>
              <a:off x="2976" y="225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7" name="Oval 1031"/>
            <p:cNvSpPr>
              <a:spLocks noChangeArrowheads="1"/>
            </p:cNvSpPr>
            <p:nvPr/>
          </p:nvSpPr>
          <p:spPr bwMode="auto">
            <a:xfrm>
              <a:off x="2256" y="2880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445" name="Picture 1029" descr="Influence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3" t="50632" r="17749" b="41360"/>
          <a:stretch>
            <a:fillRect/>
          </a:stretch>
        </p:blipFill>
        <p:spPr bwMode="auto">
          <a:xfrm>
            <a:off x="4495800" y="4724400"/>
            <a:ext cx="4876800" cy="9779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2" name="Rectangle 1026" descr="Papyrus"/>
          <p:cNvSpPr>
            <a:spLocks noGrp="1" noRot="1" noChangeArrowheads="1"/>
          </p:cNvSpPr>
          <p:nvPr>
            <p:ph type="title"/>
          </p:nvPr>
        </p:nvSpPr>
        <p:spPr>
          <a:xfrm>
            <a:off x="4267200" y="533400"/>
            <a:ext cx="4876800" cy="944563"/>
          </a:xfrm>
          <a:blipFill dpi="0" rotWithShape="1">
            <a:blip r:embed="rId4"/>
            <a:srcRect/>
            <a:tile tx="0" ty="0" sx="100000" sy="100000" flip="none" algn="tl"/>
          </a:blipFill>
          <a:ln w="57150" cap="flat">
            <a:solidFill>
              <a:srgbClr val="0066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zh-TW" sz="3200">
                <a:solidFill>
                  <a:schemeClr val="bg2"/>
                </a:solidFill>
                <a:ea typeface="新細明體" charset="0"/>
                <a:cs typeface="新細明體" charset="0"/>
              </a:rPr>
              <a:t>Spheres of Influence</a:t>
            </a:r>
            <a:br>
              <a:rPr lang="en-US" altLang="zh-TW" sz="3200">
                <a:solidFill>
                  <a:schemeClr val="bg2"/>
                </a:solidFill>
                <a:ea typeface="新細明體" charset="0"/>
                <a:cs typeface="新細明體" charset="0"/>
              </a:rPr>
            </a:br>
            <a:r>
              <a:rPr lang="zh-TW" altLang="en-US" sz="3200">
                <a:solidFill>
                  <a:schemeClr val="bg2"/>
                </a:solidFill>
                <a:ea typeface="新細明體" charset="0"/>
                <a:cs typeface="新細明體" charset="0"/>
              </a:rPr>
              <a:t>影響的領域</a:t>
            </a:r>
          </a:p>
        </p:txBody>
      </p:sp>
      <p:sp>
        <p:nvSpPr>
          <p:cNvPr id="61449" name="Text Box 1033"/>
          <p:cNvSpPr txBox="1">
            <a:spLocks noChangeArrowheads="1"/>
          </p:cNvSpPr>
          <p:nvPr/>
        </p:nvSpPr>
        <p:spPr bwMode="auto">
          <a:xfrm>
            <a:off x="8382000" y="76200"/>
            <a:ext cx="6921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100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5410200" y="274638"/>
            <a:ext cx="3276600" cy="1935162"/>
          </a:xfrm>
        </p:spPr>
        <p:txBody>
          <a:bodyPr/>
          <a:lstStyle/>
          <a:p>
            <a:r>
              <a:rPr lang="en-US" altLang="zh-TW" sz="4000">
                <a:ea typeface="新細明體" charset="0"/>
                <a:cs typeface="新細明體" charset="0"/>
              </a:rPr>
              <a:t>Household Applications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家庭的應用</a:t>
            </a:r>
          </a:p>
        </p:txBody>
      </p:sp>
      <p:pic>
        <p:nvPicPr>
          <p:cNvPr id="59397" name="Picture 1029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1" t="7253"/>
          <a:stretch>
            <a:fillRect/>
          </a:stretch>
        </p:blipFill>
        <p:spPr bwMode="auto">
          <a:xfrm>
            <a:off x="-76200" y="0"/>
            <a:ext cx="490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8" name="Text Box 1030"/>
          <p:cNvSpPr txBox="1">
            <a:spLocks noChangeArrowheads="1"/>
          </p:cNvSpPr>
          <p:nvPr/>
        </p:nvSpPr>
        <p:spPr bwMode="auto">
          <a:xfrm>
            <a:off x="8382000" y="76200"/>
            <a:ext cx="6921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100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  <p:pic>
        <p:nvPicPr>
          <p:cNvPr id="28676" name="Picture 4" descr="Torah at Wall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522" y="-1"/>
            <a:ext cx="7930918" cy="68639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en-US">
              <a:ea typeface="新細明體" charset="0"/>
              <a:cs typeface="新細明體" charset="0"/>
            </a:endParaRPr>
          </a:p>
        </p:txBody>
      </p:sp>
      <p:pic>
        <p:nvPicPr>
          <p:cNvPr id="30727" name="Picture 7" descr="Jews at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76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21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 smtClean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新约全书背景链接地址 </a:t>
            </a:r>
            <a:r>
              <a:rPr lang="zh-CN" altLang="en-US" sz="28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582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3" name="Text Box 1027"/>
          <p:cNvSpPr txBox="1">
            <a:spLocks noChangeArrowheads="1"/>
          </p:cNvSpPr>
          <p:nvPr/>
        </p:nvSpPr>
        <p:spPr bwMode="auto">
          <a:xfrm>
            <a:off x="304800" y="306388"/>
            <a:ext cx="8686800" cy="49990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REVIEW:  Intertestamental Period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回顧</a:t>
            </a: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:  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兩約時期</a:t>
            </a:r>
            <a:endParaRPr lang="en-US" altLang="zh-TW" sz="3200" b="1">
              <a:solidFill>
                <a:schemeClr val="bg1"/>
              </a:solidFill>
              <a:latin typeface="Times New Roman" charset="0"/>
              <a:ea typeface="新細明體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This time period is also called the “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silent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 years. 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這時期被稱為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沉默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年。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One prominent family of this period was the 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Maccabees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or 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Hasmoneans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.</a:t>
            </a:r>
            <a:r>
              <a:rPr lang="en-US" altLang="zh-TW" sz="2400">
                <a:latin typeface="Times New Roman" charset="0"/>
                <a:ea typeface="新細明體" charset="0"/>
                <a:cs typeface="新細明體" charset="0"/>
              </a:rPr>
              <a:t>  </a:t>
            </a:r>
            <a:r>
              <a:rPr lang="zh-TW" altLang="en-US" sz="24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在這時期一個顯赫的家庭是馬加比或哈斯摩尼。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The biggest challenge of secularization came from 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Greek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culture. 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世俗化最大的挑戰來自希腊文化。</a:t>
            </a:r>
            <a:endParaRPr lang="zh-TW" altLang="en-US" sz="2400" b="1">
              <a:solidFill>
                <a:schemeClr val="bg1"/>
              </a:solidFill>
              <a:latin typeface="Times New Roman" charset="0"/>
              <a:ea typeface="新細明體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T  F  The “synagogue” is another name for the Temple. “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猶太會堂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”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又稱為聖殿。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Text Box 1027"/>
          <p:cNvSpPr txBox="1">
            <a:spLocks noChangeArrowheads="1"/>
          </p:cNvSpPr>
          <p:nvPr/>
        </p:nvSpPr>
        <p:spPr bwMode="auto">
          <a:xfrm>
            <a:off x="304800" y="306388"/>
            <a:ext cx="8686800" cy="51641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REVIEW:  Intertestamental Period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回顧</a:t>
            </a:r>
            <a:r>
              <a:rPr lang="en-US" altLang="zh-TW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:  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兩約時期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This time period is also called the “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silent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 years. 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這時期被稱為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沉默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”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年。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One prominent family of this period was the 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Maccabees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or 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Hasmoneans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.</a:t>
            </a:r>
            <a:r>
              <a:rPr lang="en-US" altLang="zh-TW" sz="2400"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在這時期一個顯赫的家庭是馬加比或哈斯摩尼。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The biggest challenge of secularization came from </a:t>
            </a:r>
            <a:r>
              <a:rPr lang="en-US" altLang="zh-TW" sz="2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Greek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culture. 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世俗化最大的挑戰來自希腊化。</a:t>
            </a:r>
            <a:endParaRPr lang="zh-TW" altLang="en-US" sz="2400" b="1">
              <a:solidFill>
                <a:schemeClr val="bg1"/>
              </a:solidFill>
              <a:latin typeface="Times New Roman" charset="0"/>
              <a:ea typeface="新細明體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T  F  The “synagogue” is another name for the Temple. “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猶太會堂</a:t>
            </a:r>
            <a:r>
              <a:rPr lang="en-US" altLang="zh-TW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”</a:t>
            </a:r>
            <a:r>
              <a:rPr lang="zh-TW" altLang="en-US" sz="24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又稱為聖殿</a:t>
            </a:r>
            <a:r>
              <a:rPr lang="zh-TW" altLang="en-US" sz="3600" b="1">
                <a:solidFill>
                  <a:schemeClr val="bg1"/>
                </a:solidFill>
                <a:latin typeface="Times New Roman" charset="0"/>
                <a:ea typeface="新細明體" charset="0"/>
                <a:cs typeface="Times New Roman" charset="0"/>
              </a:rP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>
                <a:ea typeface="新細明體" charset="0"/>
                <a:cs typeface="新細明體" charset="0"/>
              </a:rPr>
              <a:t>Social-Economic Context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社會經濟狀況</a:t>
            </a: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953000" y="4038600"/>
            <a:ext cx="41910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4400">
                <a:ea typeface="新細明體" charset="0"/>
                <a:cs typeface="新細明體" charset="0"/>
              </a:rPr>
              <a:t>Population </a:t>
            </a:r>
            <a:r>
              <a:rPr lang="zh-TW" altLang="en-US" sz="3600">
                <a:ea typeface="新細明體" charset="0"/>
                <a:cs typeface="新細明體" charset="0"/>
              </a:rPr>
              <a:t>人口</a:t>
            </a:r>
          </a:p>
          <a:p>
            <a:pPr>
              <a:lnSpc>
                <a:spcPct val="90000"/>
              </a:lnSpc>
            </a:pPr>
            <a:r>
              <a:rPr lang="en-US" altLang="zh-TW" sz="4400">
                <a:ea typeface="新細明體" charset="0"/>
                <a:cs typeface="新細明體" charset="0"/>
              </a:rPr>
              <a:t>Languages </a:t>
            </a:r>
            <a:r>
              <a:rPr lang="zh-TW" altLang="en-US" sz="3600">
                <a:ea typeface="新細明體" charset="0"/>
                <a:cs typeface="新細明體" charset="0"/>
              </a:rPr>
              <a:t>語言</a:t>
            </a:r>
          </a:p>
          <a:p>
            <a:pPr>
              <a:lnSpc>
                <a:spcPct val="90000"/>
              </a:lnSpc>
            </a:pPr>
            <a:r>
              <a:rPr lang="en-US" altLang="zh-TW" sz="4400">
                <a:ea typeface="新細明體" charset="0"/>
                <a:cs typeface="新細明體" charset="0"/>
              </a:rPr>
              <a:t>Social Life </a:t>
            </a:r>
            <a:r>
              <a:rPr lang="zh-TW" altLang="en-US" sz="3600">
                <a:ea typeface="新細明體" charset="0"/>
                <a:cs typeface="新細明體" charset="0"/>
              </a:rPr>
              <a:t>社會生活</a:t>
            </a:r>
          </a:p>
        </p:txBody>
      </p:sp>
      <p:pic>
        <p:nvPicPr>
          <p:cNvPr id="17412" name="Picture 4" descr="j02832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7350"/>
            <a:ext cx="2719388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j0222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09800"/>
            <a:ext cx="1779588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j02220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19400"/>
            <a:ext cx="1781175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j0222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1781175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MAC MONEY Scratch 14-44S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97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" fill="hold"/>
                                        <p:tgtEl>
                                          <p:spTgt spid="174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spring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52400" y="609600"/>
            <a:ext cx="9144000" cy="1920875"/>
          </a:xfrm>
        </p:spPr>
        <p:txBody>
          <a:bodyPr/>
          <a:lstStyle/>
          <a:p>
            <a:r>
              <a:rPr lang="en-US" altLang="zh-TW" sz="5400">
                <a:ea typeface="新細明體" charset="0"/>
                <a:cs typeface="新細明體" charset="0"/>
              </a:rPr>
              <a:t>The NT World was Agrarian</a:t>
            </a:r>
            <a:br>
              <a:rPr lang="en-US" altLang="zh-TW" sz="5400">
                <a:ea typeface="新細明體" charset="0"/>
                <a:cs typeface="新細明體" charset="0"/>
              </a:rPr>
            </a:br>
            <a:r>
              <a:rPr lang="zh-TW" altLang="en-US" sz="5400">
                <a:ea typeface="新細明體" charset="0"/>
                <a:cs typeface="新細明體" charset="0"/>
              </a:rPr>
              <a:t>新約是農業社會</a:t>
            </a:r>
          </a:p>
        </p:txBody>
      </p:sp>
      <p:pic>
        <p:nvPicPr>
          <p:cNvPr id="20488" name="Picture 8" descr="Val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98"/>
          <a:stretch>
            <a:fillRect/>
          </a:stretch>
        </p:blipFill>
        <p:spPr bwMode="auto">
          <a:xfrm>
            <a:off x="0" y="3200400"/>
            <a:ext cx="9144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3048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b="1">
                <a:ea typeface="新細明體" charset="0"/>
                <a:cs typeface="新細明體" charset="0"/>
              </a:rPr>
              <a:t>How would this affect:</a:t>
            </a:r>
          </a:p>
          <a:p>
            <a:pPr>
              <a:lnSpc>
                <a:spcPct val="80000"/>
              </a:lnSpc>
            </a:pPr>
            <a:r>
              <a:rPr lang="zh-TW" altLang="en-US" b="1">
                <a:ea typeface="新細明體" charset="0"/>
                <a:cs typeface="新細明體" charset="0"/>
              </a:rPr>
              <a:t>這如何影響</a:t>
            </a:r>
            <a:endParaRPr lang="en-US" altLang="zh-TW" b="1">
              <a:ea typeface="新細明體" charset="0"/>
              <a:cs typeface="新細明體" charset="0"/>
            </a:endParaRPr>
          </a:p>
          <a:p>
            <a:pPr>
              <a:lnSpc>
                <a:spcPct val="80000"/>
              </a:lnSpc>
            </a:pPr>
            <a:r>
              <a:rPr lang="en-US" altLang="zh-TW" b="1">
                <a:ea typeface="新細明體" charset="0"/>
                <a:cs typeface="新細明體" charset="0"/>
              </a:rPr>
              <a:t> social structure, economy, and religious life?</a:t>
            </a:r>
          </a:p>
          <a:p>
            <a:pPr>
              <a:lnSpc>
                <a:spcPct val="80000"/>
              </a:lnSpc>
            </a:pPr>
            <a:r>
              <a:rPr lang="zh-TW" altLang="en-US" b="1">
                <a:ea typeface="新細明體" charset="0"/>
                <a:cs typeface="新細明體" charset="0"/>
              </a:rPr>
              <a:t>社會結構，經濟結構和信仰生活</a:t>
            </a:r>
            <a:r>
              <a:rPr lang="en-US" altLang="zh-TW" b="1">
                <a:ea typeface="新細明體" charset="0"/>
                <a:cs typeface="新細明體" charset="0"/>
              </a:rPr>
              <a:t>?</a:t>
            </a:r>
          </a:p>
          <a:p>
            <a:pPr>
              <a:lnSpc>
                <a:spcPct val="80000"/>
              </a:lnSpc>
            </a:pPr>
            <a:endParaRPr lang="en-US" altLang="zh-TW" b="1">
              <a:ea typeface="新細明體" charset="0"/>
              <a:cs typeface="新細明體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97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34 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AutoShape 8" descr="Green marble"/>
          <p:cNvSpPr>
            <a:spLocks noChangeArrowheads="1"/>
          </p:cNvSpPr>
          <p:nvPr/>
        </p:nvSpPr>
        <p:spPr bwMode="auto">
          <a:xfrm>
            <a:off x="3124200" y="3429000"/>
            <a:ext cx="762000" cy="609600"/>
          </a:xfrm>
          <a:prstGeom prst="star5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9" descr="Brown marble"/>
          <p:cNvSpPr>
            <a:spLocks noChangeArrowheads="1"/>
          </p:cNvSpPr>
          <p:nvPr/>
        </p:nvSpPr>
        <p:spPr bwMode="auto">
          <a:xfrm>
            <a:off x="6477000" y="4876800"/>
            <a:ext cx="914400" cy="914400"/>
          </a:xfrm>
          <a:prstGeom prst="star4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8763000" cy="685800"/>
          </a:xfrm>
        </p:spPr>
        <p:txBody>
          <a:bodyPr/>
          <a:lstStyle/>
          <a:p>
            <a:r>
              <a:rPr lang="en-US" altLang="zh-TW" sz="4000">
                <a:ea typeface="新細明體" charset="0"/>
                <a:cs typeface="新細明體" charset="0"/>
              </a:rPr>
              <a:t>Population of Empire = 55 Million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TW" altLang="en-US" sz="4000">
                <a:ea typeface="新細明體" charset="0"/>
                <a:cs typeface="新細明體" charset="0"/>
              </a:rPr>
              <a:t>羅馬帝國的人口</a:t>
            </a:r>
            <a:r>
              <a:rPr lang="en-US" altLang="zh-TW" sz="4000">
                <a:ea typeface="新細明體" charset="0"/>
                <a:cs typeface="新細明體" charset="0"/>
              </a:rPr>
              <a:t>=</a:t>
            </a:r>
            <a:r>
              <a:rPr lang="zh-TW" altLang="en-US" sz="4000">
                <a:ea typeface="新細明體" charset="0"/>
                <a:cs typeface="新細明體" charset="0"/>
              </a:rPr>
              <a:t>五千五百萬</a:t>
            </a:r>
          </a:p>
        </p:txBody>
      </p:sp>
      <p:sp>
        <p:nvSpPr>
          <p:cNvPr id="19473" name="WordArt 17"/>
          <p:cNvSpPr>
            <a:spLocks noChangeArrowheads="1" noChangeShapeType="1" noTextEdit="1"/>
          </p:cNvSpPr>
          <p:nvPr/>
        </p:nvSpPr>
        <p:spPr bwMode="auto">
          <a:xfrm>
            <a:off x="714375" y="2857500"/>
            <a:ext cx="5838825" cy="2476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Gentiles - 51 million</a:t>
            </a:r>
          </a:p>
        </p:txBody>
      </p:sp>
      <p:sp>
        <p:nvSpPr>
          <p:cNvPr id="19475" name="WordArt 19"/>
          <p:cNvSpPr>
            <a:spLocks noChangeArrowheads="1" noChangeShapeType="1" noTextEdit="1"/>
          </p:cNvSpPr>
          <p:nvPr/>
        </p:nvSpPr>
        <p:spPr bwMode="auto">
          <a:xfrm>
            <a:off x="6019800" y="4495800"/>
            <a:ext cx="19050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  <a:ea typeface="Impact"/>
                <a:cs typeface="Impact"/>
              </a:rPr>
              <a:t>Jews - 4 million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charset="0"/>
                <a:ea typeface="新細明體" charset="0"/>
                <a:cs typeface="新細明體" charset="0"/>
              </a:rPr>
              <a:t>97</a:t>
            </a:r>
            <a:endParaRPr lang="en-US" altLang="zh-TW" b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65" grpId="0" animBg="1"/>
    </p:bldLst>
  </p:timing>
</p:sld>
</file>

<file path=ppt/theme/theme1.xml><?xml version="1.0" encoding="utf-8"?>
<a:theme xmlns:a="http://schemas.openxmlformats.org/drawingml/2006/main" name="08 Soc-Econ 1 Pop, Lang, Institutions (97-100)-44_Tradition Chinese_Eng Version">
  <a:themeElements>
    <a:clrScheme name="08 Soc-Econ 1 Pop, Lang, Institutions (97-100)-44_Tradition Chinese_Eng Version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08 Soc-Econ 1 Pop, Lang, Institutions (97-100)-44_Tradition Chinese_Eng Version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08 Soc-Econ 1 Pop, Lang, Institutions (97-100)-44_Tradition Chinese_Eng Version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 Soc-Econ 1 Pop, Lang, Institutions (97-100)-44_Tradition Chinese_Eng Version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 Soc-Econ 1 Pop, Lang, Institutions (97-100)-44_Tradition Chinese_Eng Version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 Soc-Econ 1 Pop, Lang, Institutions (97-100)-44_Tradition Chinese_Eng Version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 Soc-Econ 1 Pop, Lang, Institutions (97-100)-44_Tradition Chinese_Eng Version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 Soc-Econ 1 Pop, Lang, Institutions (97-100)-44_Tradition Chinese_Eng Version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 Soc-Econ 1 Pop, Lang, Institutions (97-100)-44_Tradition Chinese_Eng Version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 Soc-Econ 1 Pop, Lang, Institutions (97-100)-44_Tradition Chinese_Eng Version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 Soc-Econ 1 Pop, Lang, Institutions (97-100)-44_Tradition Chinese_Eng Versio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2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08 Soc-Econ 1 Pop, Lang, Institutions (97-100)-44_Tradition Chinese_Eng Version</Template>
  <TotalTime>163</TotalTime>
  <Words>1538</Words>
  <Application>Microsoft Macintosh PowerPoint</Application>
  <PresentationFormat>On-screen Show (4:3)</PresentationFormat>
  <Paragraphs>305</Paragraphs>
  <Slides>45</Slides>
  <Notes>44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Arial</vt:lpstr>
      <vt:lpstr>Garamond</vt:lpstr>
      <vt:lpstr>Times New Roman</vt:lpstr>
      <vt:lpstr>Wingdings</vt:lpstr>
      <vt:lpstr>Verdana</vt:lpstr>
      <vt:lpstr>Tahoma</vt:lpstr>
      <vt:lpstr>新細明體</vt:lpstr>
      <vt:lpstr>Arial Black</vt:lpstr>
      <vt:lpstr>Impact</vt:lpstr>
      <vt:lpstr>08 Soc-Econ 1 Pop, Lang, Institutions (97-100)-44_Tradition Chinese_Eng Version</vt:lpstr>
      <vt:lpstr>Globe</vt:lpstr>
      <vt:lpstr>Balance</vt:lpstr>
      <vt:lpstr>Default Design</vt:lpstr>
      <vt:lpstr>Orbit</vt:lpstr>
      <vt:lpstr>20_Default Design</vt:lpstr>
      <vt:lpstr>Microsoft Graph Chart</vt:lpstr>
      <vt:lpstr>Microsoft Graph 圖表</vt:lpstr>
      <vt:lpstr>Social-Economic Context 社會經濟狀況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Social-Economic Context 社會經濟狀況</vt:lpstr>
      <vt:lpstr>The NT World was Agrarian 新約是農業社會</vt:lpstr>
      <vt:lpstr>Population of Empire = 55 Million 羅馬帝國的人口=五千五百萬</vt:lpstr>
      <vt:lpstr>Population Groupings 人口分類</vt:lpstr>
      <vt:lpstr>PowerPoint Presentation</vt:lpstr>
      <vt:lpstr>Ethnic Populations of Palestine 巴勒斯坦的種族人口</vt:lpstr>
      <vt:lpstr>Languages of the Empire</vt:lpstr>
      <vt:lpstr>Latin: The Legal Language 法律上的語言</vt:lpstr>
      <vt:lpstr>What does this say? 它說什麼呢?</vt:lpstr>
      <vt:lpstr>Aramaic in Palestine  亞蘭文在巴勒斯坦</vt:lpstr>
      <vt:lpstr>Hebrew in Palestine? 希伯來文在巴勒斯坦</vt:lpstr>
      <vt:lpstr>Languages of the Empire</vt:lpstr>
      <vt:lpstr>PowerPoint Presentation</vt:lpstr>
      <vt:lpstr>Four Roman Social Classes 四個羅馬社會階層</vt:lpstr>
      <vt:lpstr>Social Classes  社會階層</vt:lpstr>
      <vt:lpstr>The Caracalla: Roman Luxury 迦里迦拉式: 羅馬式的奢華</vt:lpstr>
      <vt:lpstr>What is Proper Etiquette at a Roman Feast? 什麼是在羅馬宴會中正式的禮儀呢?</vt:lpstr>
      <vt:lpstr>Three-Course Banquet</vt:lpstr>
      <vt:lpstr>Wealthy Roman Women 富裕的羅馬婦女</vt:lpstr>
      <vt:lpstr>Social Classes 社會階層</vt:lpstr>
      <vt:lpstr>Romans loved the races</vt:lpstr>
      <vt:lpstr>Equestrian High Priests 上流社會的大祭司</vt:lpstr>
      <vt:lpstr>Social Classes 社會階層 </vt:lpstr>
      <vt:lpstr>Regular Plebian Priests Wore Plain White Linen 正式的中産階層祭司穿著淺白色的亞麻布衣</vt:lpstr>
      <vt:lpstr>Plebian Artisans (Blacksmith) 中産階層的工匠(鐵匠)</vt:lpstr>
      <vt:lpstr>Jewish Carpenters were Plebians 猶太的木匠是中産階層</vt:lpstr>
      <vt:lpstr>Social Classes 社會階層</vt:lpstr>
      <vt:lpstr>Social Classes社會階層</vt:lpstr>
      <vt:lpstr>Members of the City Community could appeal to the Forum of Rome 城市社區的成員可以向羅馬論壇上訴</vt:lpstr>
      <vt:lpstr>Characteristics of the Household Community 家庭社區的特性</vt:lpstr>
      <vt:lpstr>Household Implications 家庭的功能</vt:lpstr>
      <vt:lpstr>Households Tested Faithfulness 家庭的考驗從一而終</vt:lpstr>
      <vt:lpstr>Household Implications 家庭的功能</vt:lpstr>
      <vt:lpstr>Spheres of Influence 影響的領域</vt:lpstr>
      <vt:lpstr>Household Applications 家庭的應用</vt:lpstr>
      <vt:lpstr>PowerPoint Presentation</vt:lpstr>
      <vt:lpstr>PowerPoint Presentation</vt:lpstr>
      <vt:lpstr>Black</vt:lpstr>
      <vt:lpstr>新约全书背景链接地址  BibleStudyDownloads.org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Social-Economic Context 社會經濟狀況</dc:title>
  <dc:creator> </dc:creator>
  <cp:lastModifiedBy>Rick Griffith</cp:lastModifiedBy>
  <cp:revision>2</cp:revision>
  <dcterms:created xsi:type="dcterms:W3CDTF">2008-02-23T05:43:32Z</dcterms:created>
  <dcterms:modified xsi:type="dcterms:W3CDTF">2016-03-29T01:35:51Z</dcterms:modified>
</cp:coreProperties>
</file>